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handoutMasterIdLst>
    <p:handoutMasterId r:id="rId47"/>
  </p:handoutMasterIdLst>
  <p:sldIdLst>
    <p:sldId id="256" r:id="rId2"/>
    <p:sldId id="257" r:id="rId3"/>
    <p:sldId id="307" r:id="rId4"/>
    <p:sldId id="309" r:id="rId5"/>
    <p:sldId id="270" r:id="rId6"/>
    <p:sldId id="278" r:id="rId7"/>
    <p:sldId id="280" r:id="rId8"/>
    <p:sldId id="282" r:id="rId9"/>
    <p:sldId id="283" r:id="rId10"/>
    <p:sldId id="279" r:id="rId11"/>
    <p:sldId id="271" r:id="rId12"/>
    <p:sldId id="272" r:id="rId13"/>
    <p:sldId id="284" r:id="rId14"/>
    <p:sldId id="285" r:id="rId15"/>
    <p:sldId id="287" r:id="rId16"/>
    <p:sldId id="288" r:id="rId17"/>
    <p:sldId id="276" r:id="rId18"/>
    <p:sldId id="273" r:id="rId19"/>
    <p:sldId id="275" r:id="rId20"/>
    <p:sldId id="274" r:id="rId21"/>
    <p:sldId id="277" r:id="rId22"/>
    <p:sldId id="281" r:id="rId23"/>
    <p:sldId id="289" r:id="rId24"/>
    <p:sldId id="294" r:id="rId25"/>
    <p:sldId id="303" r:id="rId26"/>
    <p:sldId id="292" r:id="rId27"/>
    <p:sldId id="293" r:id="rId28"/>
    <p:sldId id="291" r:id="rId29"/>
    <p:sldId id="295" r:id="rId30"/>
    <p:sldId id="269" r:id="rId31"/>
    <p:sldId id="297" r:id="rId32"/>
    <p:sldId id="300" r:id="rId33"/>
    <p:sldId id="298" r:id="rId34"/>
    <p:sldId id="301" r:id="rId35"/>
    <p:sldId id="304" r:id="rId36"/>
    <p:sldId id="305" r:id="rId37"/>
    <p:sldId id="306" r:id="rId38"/>
    <p:sldId id="299" r:id="rId39"/>
    <p:sldId id="302" r:id="rId40"/>
    <p:sldId id="310" r:id="rId41"/>
    <p:sldId id="311" r:id="rId42"/>
    <p:sldId id="313" r:id="rId43"/>
    <p:sldId id="314" r:id="rId44"/>
    <p:sldId id="262" r:id="rId45"/>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86" autoAdjust="0"/>
    <p:restoredTop sz="94599" autoAdjust="0"/>
  </p:normalViewPr>
  <p:slideViewPr>
    <p:cSldViewPr>
      <p:cViewPr>
        <p:scale>
          <a:sx n="70" d="100"/>
          <a:sy n="70" d="100"/>
        </p:scale>
        <p:origin x="-396" y="60"/>
      </p:cViewPr>
      <p:guideLst>
        <p:guide orient="horz" pos="2160"/>
        <p:guide pos="3839"/>
      </p:guideLst>
    </p:cSldViewPr>
  </p:slideViewPr>
  <p:notesTextViewPr>
    <p:cViewPr>
      <p:scale>
        <a:sx n="100" d="100"/>
        <a:sy n="100" d="100"/>
      </p:scale>
      <p:origin x="0" y="0"/>
    </p:cViewPr>
  </p:notesTextViewPr>
  <p:notesViewPr>
    <p:cSldViewPr showGuides="1">
      <p:cViewPr varScale="1">
        <p:scale>
          <a:sx n="52" d="100"/>
          <a:sy n="52" d="100"/>
        </p:scale>
        <p:origin x="2664" y="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119837-5B71-4D44-BB01-DB0B084933C8}"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US"/>
        </a:p>
      </dgm:t>
    </dgm:pt>
    <dgm:pt modelId="{477D14C5-CED9-4CFC-B338-DFB0C8090B9F}">
      <dgm:prSet phldrT="[Text]"/>
      <dgm:spPr/>
      <dgm:t>
        <a:bodyPr/>
        <a:lstStyle/>
        <a:p>
          <a:r>
            <a:rPr lang="en-US" dirty="0" smtClean="0"/>
            <a:t>Solution A</a:t>
          </a:r>
          <a:endParaRPr lang="en-US" dirty="0"/>
        </a:p>
      </dgm:t>
      <dgm:extLst/>
    </dgm:pt>
    <dgm:pt modelId="{92DFCBC7-BC14-4697-8ECD-BF0D5B1EDA3B}" type="parTrans" cxnId="{7D461F02-AB37-447A-AC6B-D31C4D2EC6A9}">
      <dgm:prSet/>
      <dgm:spPr/>
      <dgm:t>
        <a:bodyPr/>
        <a:lstStyle/>
        <a:p>
          <a:endParaRPr lang="en-US"/>
        </a:p>
      </dgm:t>
    </dgm:pt>
    <dgm:pt modelId="{87E3C0DB-7BEE-424E-8E11-B838D238D595}" type="sibTrans" cxnId="{7D461F02-AB37-447A-AC6B-D31C4D2EC6A9}">
      <dgm:prSet/>
      <dgm:spPr/>
      <dgm:t>
        <a:bodyPr/>
        <a:lstStyle/>
        <a:p>
          <a:endParaRPr lang="en-US"/>
        </a:p>
      </dgm:t>
    </dgm:pt>
    <dgm:pt modelId="{C111C18A-FD96-4E63-821A-54D70D8DC65F}">
      <dgm:prSet phldrT="[Text]"/>
      <dgm:spPr/>
      <dgm:t>
        <a:bodyPr/>
        <a:lstStyle/>
        <a:p>
          <a:r>
            <a:rPr lang="en-US" dirty="0" smtClean="0"/>
            <a:t>Supporting the Community</a:t>
          </a:r>
          <a:endParaRPr lang="en-US" dirty="0"/>
        </a:p>
      </dgm:t>
    </dgm:pt>
    <dgm:pt modelId="{83BE74EF-FAB4-45A2-BBED-7CD5259AB210}" type="parTrans" cxnId="{FFD8B471-C98F-4DB5-8DE3-2AB7E896ADD5}">
      <dgm:prSet/>
      <dgm:spPr/>
      <dgm:t>
        <a:bodyPr/>
        <a:lstStyle/>
        <a:p>
          <a:endParaRPr lang="en-US"/>
        </a:p>
      </dgm:t>
    </dgm:pt>
    <dgm:pt modelId="{B4F34DE2-2DAE-4F88-8C78-BD8892EBF4FF}" type="sibTrans" cxnId="{FFD8B471-C98F-4DB5-8DE3-2AB7E896ADD5}">
      <dgm:prSet/>
      <dgm:spPr/>
      <dgm:t>
        <a:bodyPr/>
        <a:lstStyle/>
        <a:p>
          <a:endParaRPr lang="en-US"/>
        </a:p>
      </dgm:t>
    </dgm:pt>
    <dgm:pt modelId="{3C67E77D-62FA-499D-B5E6-E79A091C5267}">
      <dgm:prSet phldrT="[Text]"/>
      <dgm:spPr/>
      <dgm:t>
        <a:bodyPr/>
        <a:lstStyle/>
        <a:p>
          <a:r>
            <a:rPr lang="en-US" dirty="0" smtClean="0"/>
            <a:t>Solution </a:t>
          </a:r>
          <a:r>
            <a:rPr lang="en-US" dirty="0"/>
            <a:t>B</a:t>
          </a:r>
        </a:p>
      </dgm:t>
    </dgm:pt>
    <dgm:pt modelId="{5337D229-E330-4525-B0FA-14EC5A80604A}" type="parTrans" cxnId="{32AA6160-4426-4C4D-93AE-E2F474E37AD9}">
      <dgm:prSet/>
      <dgm:spPr/>
      <dgm:t>
        <a:bodyPr/>
        <a:lstStyle/>
        <a:p>
          <a:endParaRPr lang="en-US"/>
        </a:p>
      </dgm:t>
    </dgm:pt>
    <dgm:pt modelId="{C056AC5D-B04E-4376-A1CB-3EAB7BE5AF5B}" type="sibTrans" cxnId="{32AA6160-4426-4C4D-93AE-E2F474E37AD9}">
      <dgm:prSet/>
      <dgm:spPr/>
      <dgm:t>
        <a:bodyPr/>
        <a:lstStyle/>
        <a:p>
          <a:endParaRPr lang="en-US"/>
        </a:p>
      </dgm:t>
    </dgm:pt>
    <dgm:pt modelId="{D6510970-8F9C-4B45-A0F3-6ACB9AA76D40}">
      <dgm:prSet phldrT="[Text]"/>
      <dgm:spPr/>
      <dgm:t>
        <a:bodyPr/>
        <a:lstStyle/>
        <a:p>
          <a:r>
            <a:rPr lang="en-US" dirty="0" smtClean="0"/>
            <a:t>Supporting Students &amp; Families</a:t>
          </a:r>
          <a:endParaRPr lang="en-US" dirty="0"/>
        </a:p>
      </dgm:t>
    </dgm:pt>
    <dgm:pt modelId="{7A9FC291-2B6A-4475-8B09-917F9F09E3AB}" type="parTrans" cxnId="{C6E7222A-5F84-456A-9806-D51868FAF8A9}">
      <dgm:prSet/>
      <dgm:spPr/>
      <dgm:t>
        <a:bodyPr/>
        <a:lstStyle/>
        <a:p>
          <a:endParaRPr lang="en-US"/>
        </a:p>
      </dgm:t>
    </dgm:pt>
    <dgm:pt modelId="{4B87F32C-3630-48F2-9114-4262C0BEEA9E}" type="sibTrans" cxnId="{C6E7222A-5F84-456A-9806-D51868FAF8A9}">
      <dgm:prSet/>
      <dgm:spPr/>
      <dgm:t>
        <a:bodyPr/>
        <a:lstStyle/>
        <a:p>
          <a:endParaRPr lang="en-US"/>
        </a:p>
      </dgm:t>
    </dgm:pt>
    <dgm:pt modelId="{CC6B7442-0B72-4EF2-9F13-1325B51AFF9F}">
      <dgm:prSet phldrT="[Text]"/>
      <dgm:spPr/>
      <dgm:t>
        <a:bodyPr/>
        <a:lstStyle/>
        <a:p>
          <a:r>
            <a:rPr lang="en-US" dirty="0" smtClean="0"/>
            <a:t>Solution </a:t>
          </a:r>
          <a:r>
            <a:rPr lang="en-US" dirty="0"/>
            <a:t>C</a:t>
          </a:r>
        </a:p>
      </dgm:t>
    </dgm:pt>
    <dgm:pt modelId="{E3D139E0-5DC2-4F8E-9F8F-B3F0EBCD4689}" type="parTrans" cxnId="{102D6D4D-90C9-40F4-A001-35DCC329B127}">
      <dgm:prSet/>
      <dgm:spPr/>
      <dgm:t>
        <a:bodyPr/>
        <a:lstStyle/>
        <a:p>
          <a:endParaRPr lang="en-US"/>
        </a:p>
      </dgm:t>
    </dgm:pt>
    <dgm:pt modelId="{FF80E1BA-0D6F-4EE8-9640-892A5897DBCD}" type="sibTrans" cxnId="{102D6D4D-90C9-40F4-A001-35DCC329B127}">
      <dgm:prSet/>
      <dgm:spPr/>
      <dgm:t>
        <a:bodyPr/>
        <a:lstStyle/>
        <a:p>
          <a:endParaRPr lang="en-US"/>
        </a:p>
      </dgm:t>
    </dgm:pt>
    <dgm:pt modelId="{FE0A3CAE-D039-42F2-AF12-1E6F6793A633}">
      <dgm:prSet phldrT="[Text]"/>
      <dgm:spPr/>
      <dgm:t>
        <a:bodyPr/>
        <a:lstStyle/>
        <a:p>
          <a:r>
            <a:rPr lang="en-US" dirty="0" smtClean="0"/>
            <a:t>Supporting School Community</a:t>
          </a:r>
          <a:endParaRPr lang="en-US" dirty="0"/>
        </a:p>
      </dgm:t>
    </dgm:pt>
    <dgm:pt modelId="{7E2ED2D1-AFF4-4DED-BB53-30A310825CE2}" type="parTrans" cxnId="{A6FB3C49-AB75-4315-BB6B-886AA454F16F}">
      <dgm:prSet/>
      <dgm:spPr/>
      <dgm:t>
        <a:bodyPr/>
        <a:lstStyle/>
        <a:p>
          <a:endParaRPr lang="en-US"/>
        </a:p>
      </dgm:t>
    </dgm:pt>
    <dgm:pt modelId="{417BDEF2-191B-4000-BDE8-D3D22A51FCF3}" type="sibTrans" cxnId="{A6FB3C49-AB75-4315-BB6B-886AA454F16F}">
      <dgm:prSet/>
      <dgm:spPr/>
      <dgm:t>
        <a:bodyPr/>
        <a:lstStyle/>
        <a:p>
          <a:endParaRPr lang="en-US"/>
        </a:p>
      </dgm:t>
    </dgm:pt>
    <dgm:pt modelId="{ED5DCCC5-BCA8-4491-AA37-BAF153ECA184}" type="pres">
      <dgm:prSet presAssocID="{90119837-5B71-4D44-BB01-DB0B084933C8}" presName="linear" presStyleCnt="0">
        <dgm:presLayoutVars>
          <dgm:animLvl val="lvl"/>
          <dgm:resizeHandles val="exact"/>
        </dgm:presLayoutVars>
      </dgm:prSet>
      <dgm:spPr/>
      <dgm:t>
        <a:bodyPr/>
        <a:lstStyle/>
        <a:p>
          <a:endParaRPr lang="en-US"/>
        </a:p>
      </dgm:t>
    </dgm:pt>
    <dgm:pt modelId="{A9DD881E-A532-414B-870C-8ADE2076F78C}" type="pres">
      <dgm:prSet presAssocID="{477D14C5-CED9-4CFC-B338-DFB0C8090B9F}" presName="parentText" presStyleLbl="node1" presStyleIdx="0" presStyleCnt="3">
        <dgm:presLayoutVars>
          <dgm:chMax val="0"/>
          <dgm:bulletEnabled val="1"/>
        </dgm:presLayoutVars>
      </dgm:prSet>
      <dgm:spPr/>
      <dgm:t>
        <a:bodyPr/>
        <a:lstStyle/>
        <a:p>
          <a:endParaRPr lang="en-US"/>
        </a:p>
      </dgm:t>
    </dgm:pt>
    <dgm:pt modelId="{CD5F6E02-AD43-4E7A-935B-DDF5D6C74800}" type="pres">
      <dgm:prSet presAssocID="{477D14C5-CED9-4CFC-B338-DFB0C8090B9F}" presName="childText" presStyleLbl="revTx" presStyleIdx="0" presStyleCnt="3">
        <dgm:presLayoutVars>
          <dgm:bulletEnabled val="1"/>
        </dgm:presLayoutVars>
      </dgm:prSet>
      <dgm:spPr/>
      <dgm:t>
        <a:bodyPr/>
        <a:lstStyle/>
        <a:p>
          <a:endParaRPr lang="en-US"/>
        </a:p>
      </dgm:t>
    </dgm:pt>
    <dgm:pt modelId="{81203336-F3DE-4B3A-BCF4-0F68C23AC2BB}" type="pres">
      <dgm:prSet presAssocID="{3C67E77D-62FA-499D-B5E6-E79A091C5267}" presName="parentText" presStyleLbl="node1" presStyleIdx="1" presStyleCnt="3">
        <dgm:presLayoutVars>
          <dgm:chMax val="0"/>
          <dgm:bulletEnabled val="1"/>
        </dgm:presLayoutVars>
      </dgm:prSet>
      <dgm:spPr/>
      <dgm:t>
        <a:bodyPr/>
        <a:lstStyle/>
        <a:p>
          <a:endParaRPr lang="en-US"/>
        </a:p>
      </dgm:t>
    </dgm:pt>
    <dgm:pt modelId="{782956A5-ADC8-4959-B856-589B9D9B9635}" type="pres">
      <dgm:prSet presAssocID="{3C67E77D-62FA-499D-B5E6-E79A091C5267}" presName="childText" presStyleLbl="revTx" presStyleIdx="1" presStyleCnt="3">
        <dgm:presLayoutVars>
          <dgm:bulletEnabled val="1"/>
        </dgm:presLayoutVars>
      </dgm:prSet>
      <dgm:spPr/>
      <dgm:t>
        <a:bodyPr/>
        <a:lstStyle/>
        <a:p>
          <a:endParaRPr lang="en-US"/>
        </a:p>
      </dgm:t>
    </dgm:pt>
    <dgm:pt modelId="{D64CB5D5-837D-47FC-9E42-A26D800BC695}" type="pres">
      <dgm:prSet presAssocID="{CC6B7442-0B72-4EF2-9F13-1325B51AFF9F}" presName="parentText" presStyleLbl="node1" presStyleIdx="2" presStyleCnt="3">
        <dgm:presLayoutVars>
          <dgm:chMax val="0"/>
          <dgm:bulletEnabled val="1"/>
        </dgm:presLayoutVars>
      </dgm:prSet>
      <dgm:spPr/>
      <dgm:t>
        <a:bodyPr/>
        <a:lstStyle/>
        <a:p>
          <a:endParaRPr lang="en-US"/>
        </a:p>
      </dgm:t>
    </dgm:pt>
    <dgm:pt modelId="{08B7B17B-8600-44B0-B235-389E5D71D804}" type="pres">
      <dgm:prSet presAssocID="{CC6B7442-0B72-4EF2-9F13-1325B51AFF9F}" presName="childText" presStyleLbl="revTx" presStyleIdx="2" presStyleCnt="3">
        <dgm:presLayoutVars>
          <dgm:bulletEnabled val="1"/>
        </dgm:presLayoutVars>
      </dgm:prSet>
      <dgm:spPr/>
      <dgm:t>
        <a:bodyPr/>
        <a:lstStyle/>
        <a:p>
          <a:endParaRPr lang="en-US"/>
        </a:p>
      </dgm:t>
    </dgm:pt>
  </dgm:ptLst>
  <dgm:cxnLst>
    <dgm:cxn modelId="{A6FB3C49-AB75-4315-BB6B-886AA454F16F}" srcId="{CC6B7442-0B72-4EF2-9F13-1325B51AFF9F}" destId="{FE0A3CAE-D039-42F2-AF12-1E6F6793A633}" srcOrd="0" destOrd="0" parTransId="{7E2ED2D1-AFF4-4DED-BB53-30A310825CE2}" sibTransId="{417BDEF2-191B-4000-BDE8-D3D22A51FCF3}"/>
    <dgm:cxn modelId="{E2EE33AC-3CDB-41AB-99D0-EE89822B0377}" type="presOf" srcId="{90119837-5B71-4D44-BB01-DB0B084933C8}" destId="{ED5DCCC5-BCA8-4491-AA37-BAF153ECA184}" srcOrd="0" destOrd="0" presId="urn:microsoft.com/office/officeart/2005/8/layout/vList2"/>
    <dgm:cxn modelId="{80D369CF-62F1-4541-AEE2-AB29E5A204FB}" type="presOf" srcId="{3C67E77D-62FA-499D-B5E6-E79A091C5267}" destId="{81203336-F3DE-4B3A-BCF4-0F68C23AC2BB}" srcOrd="0" destOrd="0" presId="urn:microsoft.com/office/officeart/2005/8/layout/vList2"/>
    <dgm:cxn modelId="{F3770B74-60B7-438A-9C14-87FF95D04624}" type="presOf" srcId="{FE0A3CAE-D039-42F2-AF12-1E6F6793A633}" destId="{08B7B17B-8600-44B0-B235-389E5D71D804}" srcOrd="0" destOrd="0" presId="urn:microsoft.com/office/officeart/2005/8/layout/vList2"/>
    <dgm:cxn modelId="{7D461F02-AB37-447A-AC6B-D31C4D2EC6A9}" srcId="{90119837-5B71-4D44-BB01-DB0B084933C8}" destId="{477D14C5-CED9-4CFC-B338-DFB0C8090B9F}" srcOrd="0" destOrd="0" parTransId="{92DFCBC7-BC14-4697-8ECD-BF0D5B1EDA3B}" sibTransId="{87E3C0DB-7BEE-424E-8E11-B838D238D595}"/>
    <dgm:cxn modelId="{C6E7222A-5F84-456A-9806-D51868FAF8A9}" srcId="{3C67E77D-62FA-499D-B5E6-E79A091C5267}" destId="{D6510970-8F9C-4B45-A0F3-6ACB9AA76D40}" srcOrd="0" destOrd="0" parTransId="{7A9FC291-2B6A-4475-8B09-917F9F09E3AB}" sibTransId="{4B87F32C-3630-48F2-9114-4262C0BEEA9E}"/>
    <dgm:cxn modelId="{AB09493F-37CB-481D-BE1C-7A521AC3963B}" type="presOf" srcId="{477D14C5-CED9-4CFC-B338-DFB0C8090B9F}" destId="{A9DD881E-A532-414B-870C-8ADE2076F78C}" srcOrd="0" destOrd="0" presId="urn:microsoft.com/office/officeart/2005/8/layout/vList2"/>
    <dgm:cxn modelId="{32AA6160-4426-4C4D-93AE-E2F474E37AD9}" srcId="{90119837-5B71-4D44-BB01-DB0B084933C8}" destId="{3C67E77D-62FA-499D-B5E6-E79A091C5267}" srcOrd="1" destOrd="0" parTransId="{5337D229-E330-4525-B0FA-14EC5A80604A}" sibTransId="{C056AC5D-B04E-4376-A1CB-3EAB7BE5AF5B}"/>
    <dgm:cxn modelId="{102D6D4D-90C9-40F4-A001-35DCC329B127}" srcId="{90119837-5B71-4D44-BB01-DB0B084933C8}" destId="{CC6B7442-0B72-4EF2-9F13-1325B51AFF9F}" srcOrd="2" destOrd="0" parTransId="{E3D139E0-5DC2-4F8E-9F8F-B3F0EBCD4689}" sibTransId="{FF80E1BA-0D6F-4EE8-9640-892A5897DBCD}"/>
    <dgm:cxn modelId="{87AD0085-41E8-4E29-BBED-9D1036577237}" type="presOf" srcId="{C111C18A-FD96-4E63-821A-54D70D8DC65F}" destId="{CD5F6E02-AD43-4E7A-935B-DDF5D6C74800}" srcOrd="0" destOrd="0" presId="urn:microsoft.com/office/officeart/2005/8/layout/vList2"/>
    <dgm:cxn modelId="{DC6E05B4-83E9-4C3F-9822-9E1D41C41D9E}" type="presOf" srcId="{CC6B7442-0B72-4EF2-9F13-1325B51AFF9F}" destId="{D64CB5D5-837D-47FC-9E42-A26D800BC695}" srcOrd="0" destOrd="0" presId="urn:microsoft.com/office/officeart/2005/8/layout/vList2"/>
    <dgm:cxn modelId="{44946EF3-425E-42C8-A6FB-ABA83804B586}" type="presOf" srcId="{D6510970-8F9C-4B45-A0F3-6ACB9AA76D40}" destId="{782956A5-ADC8-4959-B856-589B9D9B9635}" srcOrd="0" destOrd="0" presId="urn:microsoft.com/office/officeart/2005/8/layout/vList2"/>
    <dgm:cxn modelId="{FFD8B471-C98F-4DB5-8DE3-2AB7E896ADD5}" srcId="{477D14C5-CED9-4CFC-B338-DFB0C8090B9F}" destId="{C111C18A-FD96-4E63-821A-54D70D8DC65F}" srcOrd="0" destOrd="0" parTransId="{83BE74EF-FAB4-45A2-BBED-7CD5259AB210}" sibTransId="{B4F34DE2-2DAE-4F88-8C78-BD8892EBF4FF}"/>
    <dgm:cxn modelId="{8ED8745E-70AE-4940-BBB9-FB6376BDA0D9}" type="presParOf" srcId="{ED5DCCC5-BCA8-4491-AA37-BAF153ECA184}" destId="{A9DD881E-A532-414B-870C-8ADE2076F78C}" srcOrd="0" destOrd="0" presId="urn:microsoft.com/office/officeart/2005/8/layout/vList2"/>
    <dgm:cxn modelId="{31CF7A1A-6E4D-4D10-861C-4FF0D37EB7F8}" type="presParOf" srcId="{ED5DCCC5-BCA8-4491-AA37-BAF153ECA184}" destId="{CD5F6E02-AD43-4E7A-935B-DDF5D6C74800}" srcOrd="1" destOrd="0" presId="urn:microsoft.com/office/officeart/2005/8/layout/vList2"/>
    <dgm:cxn modelId="{9126909B-F016-45D1-8092-6C3135AB4C8A}" type="presParOf" srcId="{ED5DCCC5-BCA8-4491-AA37-BAF153ECA184}" destId="{81203336-F3DE-4B3A-BCF4-0F68C23AC2BB}" srcOrd="2" destOrd="0" presId="urn:microsoft.com/office/officeart/2005/8/layout/vList2"/>
    <dgm:cxn modelId="{730D2F2D-B4CA-4D4B-834E-CF6050C80AD0}" type="presParOf" srcId="{ED5DCCC5-BCA8-4491-AA37-BAF153ECA184}" destId="{782956A5-ADC8-4959-B856-589B9D9B9635}" srcOrd="3" destOrd="0" presId="urn:microsoft.com/office/officeart/2005/8/layout/vList2"/>
    <dgm:cxn modelId="{4902803D-CBF9-4D0B-9ABD-A3F2B1110870}" type="presParOf" srcId="{ED5DCCC5-BCA8-4491-AA37-BAF153ECA184}" destId="{D64CB5D5-837D-47FC-9E42-A26D800BC695}" srcOrd="4" destOrd="0" presId="urn:microsoft.com/office/officeart/2005/8/layout/vList2"/>
    <dgm:cxn modelId="{23FA2328-0584-487D-931D-ED8370AFC6E0}" type="presParOf" srcId="{ED5DCCC5-BCA8-4491-AA37-BAF153ECA184}" destId="{08B7B17B-8600-44B0-B235-389E5D71D804}"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DD881E-A532-414B-870C-8ADE2076F78C}">
      <dsp:nvSpPr>
        <dsp:cNvPr id="0" name=""/>
        <dsp:cNvSpPr/>
      </dsp:nvSpPr>
      <dsp:spPr>
        <a:xfrm>
          <a:off x="0" y="76200"/>
          <a:ext cx="4419600" cy="719549"/>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smtClean="0"/>
            <a:t>Solution A</a:t>
          </a:r>
          <a:endParaRPr lang="en-US" sz="3000" kern="1200" dirty="0"/>
        </a:p>
      </dsp:txBody>
      <dsp:txXfrm>
        <a:off x="35125" y="111325"/>
        <a:ext cx="4349350" cy="649299"/>
      </dsp:txXfrm>
    </dsp:sp>
    <dsp:sp modelId="{CD5F6E02-AD43-4E7A-935B-DDF5D6C74800}">
      <dsp:nvSpPr>
        <dsp:cNvPr id="0" name=""/>
        <dsp:cNvSpPr/>
      </dsp:nvSpPr>
      <dsp:spPr>
        <a:xfrm>
          <a:off x="0" y="795750"/>
          <a:ext cx="4419600" cy="496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322"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n-US" sz="2300" kern="1200" dirty="0" smtClean="0"/>
            <a:t>Supporting the Community</a:t>
          </a:r>
          <a:endParaRPr lang="en-US" sz="2300" kern="1200" dirty="0"/>
        </a:p>
      </dsp:txBody>
      <dsp:txXfrm>
        <a:off x="0" y="795750"/>
        <a:ext cx="4419600" cy="496800"/>
      </dsp:txXfrm>
    </dsp:sp>
    <dsp:sp modelId="{81203336-F3DE-4B3A-BCF4-0F68C23AC2BB}">
      <dsp:nvSpPr>
        <dsp:cNvPr id="0" name=""/>
        <dsp:cNvSpPr/>
      </dsp:nvSpPr>
      <dsp:spPr>
        <a:xfrm>
          <a:off x="0" y="1292550"/>
          <a:ext cx="4419600" cy="719549"/>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smtClean="0"/>
            <a:t>Solution </a:t>
          </a:r>
          <a:r>
            <a:rPr lang="en-US" sz="3000" kern="1200" dirty="0"/>
            <a:t>B</a:t>
          </a:r>
        </a:p>
      </dsp:txBody>
      <dsp:txXfrm>
        <a:off x="35125" y="1327675"/>
        <a:ext cx="4349350" cy="649299"/>
      </dsp:txXfrm>
    </dsp:sp>
    <dsp:sp modelId="{782956A5-ADC8-4959-B856-589B9D9B9635}">
      <dsp:nvSpPr>
        <dsp:cNvPr id="0" name=""/>
        <dsp:cNvSpPr/>
      </dsp:nvSpPr>
      <dsp:spPr>
        <a:xfrm>
          <a:off x="0" y="2012100"/>
          <a:ext cx="4419600" cy="729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322"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n-US" sz="2300" kern="1200" dirty="0" smtClean="0"/>
            <a:t>Supporting Students &amp; Families</a:t>
          </a:r>
          <a:endParaRPr lang="en-US" sz="2300" kern="1200" dirty="0"/>
        </a:p>
      </dsp:txBody>
      <dsp:txXfrm>
        <a:off x="0" y="2012100"/>
        <a:ext cx="4419600" cy="729675"/>
      </dsp:txXfrm>
    </dsp:sp>
    <dsp:sp modelId="{D64CB5D5-837D-47FC-9E42-A26D800BC695}">
      <dsp:nvSpPr>
        <dsp:cNvPr id="0" name=""/>
        <dsp:cNvSpPr/>
      </dsp:nvSpPr>
      <dsp:spPr>
        <a:xfrm>
          <a:off x="0" y="2741775"/>
          <a:ext cx="4419600" cy="719549"/>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smtClean="0"/>
            <a:t>Solution </a:t>
          </a:r>
          <a:r>
            <a:rPr lang="en-US" sz="3000" kern="1200" dirty="0"/>
            <a:t>C</a:t>
          </a:r>
        </a:p>
      </dsp:txBody>
      <dsp:txXfrm>
        <a:off x="35125" y="2776900"/>
        <a:ext cx="4349350" cy="649299"/>
      </dsp:txXfrm>
    </dsp:sp>
    <dsp:sp modelId="{08B7B17B-8600-44B0-B235-389E5D71D804}">
      <dsp:nvSpPr>
        <dsp:cNvPr id="0" name=""/>
        <dsp:cNvSpPr/>
      </dsp:nvSpPr>
      <dsp:spPr>
        <a:xfrm>
          <a:off x="0" y="3461325"/>
          <a:ext cx="4419600" cy="729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322"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n-US" sz="2300" kern="1200" dirty="0" smtClean="0"/>
            <a:t>Supporting School Community</a:t>
          </a:r>
          <a:endParaRPr lang="en-US" sz="2300" kern="1200" dirty="0"/>
        </a:p>
      </dsp:txBody>
      <dsp:txXfrm>
        <a:off x="0" y="3461325"/>
        <a:ext cx="4419600" cy="72967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4/29/2017</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4/29/2017</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F2A70B-78F2-4DCF-B53B-C990D2FAFB8A}" type="slidenum">
              <a:rPr lang="en-US" smtClean="0"/>
              <a:t>8</a:t>
            </a:fld>
            <a:endParaRPr lang="en-US"/>
          </a:p>
        </p:txBody>
      </p:sp>
    </p:spTree>
    <p:extLst>
      <p:ext uri="{BB962C8B-B14F-4D97-AF65-F5344CB8AC3E}">
        <p14:creationId xmlns:p14="http://schemas.microsoft.com/office/powerpoint/2010/main" val="4249402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smtClean="0"/>
              <a:t>Click to edit Master title style</a:t>
            </a:r>
            <a:endParaRPr/>
          </a:p>
        </p:txBody>
      </p:sp>
      <p:grpSp>
        <p:nvGrpSpPr>
          <p:cNvPr id="256" name="line" descr="Line graphic"/>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grpSp>
        <p:nvGrpSpPr>
          <p:cNvPr id="7" name="line" descr="Line graphic"/>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4/29/2017</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61612" y="274639"/>
            <a:ext cx="1371600" cy="5901747"/>
          </a:xfrm>
        </p:spPr>
        <p:txBody>
          <a:bodyPr vert="eaVert"/>
          <a:lstStyle/>
          <a:p>
            <a:r>
              <a:rPr lang="en-US" smtClean="0"/>
              <a:t>Click to edit Master title style</a:t>
            </a:r>
            <a:endParaRPr/>
          </a:p>
        </p:txBody>
      </p:sp>
      <p:grpSp>
        <p:nvGrpSpPr>
          <p:cNvPr id="7" name="line" descr="Line graphic"/>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Vertical Text Placeholder 2"/>
          <p:cNvSpPr>
            <a:spLocks noGrp="1"/>
          </p:cNvSpPr>
          <p:nvPr>
            <p:ph type="body" orient="vert" idx="1" hasCustomPrompt="1"/>
          </p:nvPr>
        </p:nvSpPr>
        <p:spPr>
          <a:xfrm>
            <a:off x="608012" y="277813"/>
            <a:ext cx="9144001" cy="5898573"/>
          </a:xfrm>
        </p:spPr>
        <p:txBody>
          <a:bodyPr vert="eaVert"/>
          <a:lstStyle>
            <a:lvl5pPr>
              <a:defRPr/>
            </a:lvl5pPr>
            <a:lvl6pPr marL="1261872" indent="0">
              <a:buNone/>
              <a:defRPr/>
            </a:lvl6pPr>
            <a:lvl7pPr>
              <a:defRPr/>
            </a:lvl7pPr>
            <a:lvl8pPr>
              <a:defRPr baseline="0"/>
            </a:lvl8pPr>
            <a:lvl9pPr>
              <a:defRPr baseline="0"/>
            </a:lvl9p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endParaRPr lang="en-US" dirty="0"/>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4/29/2017</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grpSp>
        <p:nvGrpSpPr>
          <p:cNvPr id="167" name="line" descr="Line graphic"/>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endParaRPr dirty="0"/>
          </a:p>
        </p:txBody>
      </p:sp>
      <p:sp>
        <p:nvSpPr>
          <p:cNvPr id="4" name="Date Placeholder 3"/>
          <p:cNvSpPr>
            <a:spLocks noGrp="1"/>
          </p:cNvSpPr>
          <p:nvPr>
            <p:ph type="dt" sz="half" idx="10"/>
          </p:nvPr>
        </p:nvSpPr>
        <p:spPr/>
        <p:txBody>
          <a:bodyPr/>
          <a:lstStyle/>
          <a:p>
            <a:fld id="{9AFE8FB1-0A7A-443E-AAF7-31D4FA1AA312}" type="datetimeFigureOut">
              <a:rPr lang="en-US"/>
              <a:t>4/29/2017</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smtClean="0"/>
              <a:t>Click to edit Master title style</a:t>
            </a:r>
            <a:endParaRPr/>
          </a:p>
        </p:txBody>
      </p:sp>
      <p:grpSp>
        <p:nvGrpSpPr>
          <p:cNvPr id="255" name="line" descr="Line graphic"/>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4/29/2017</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grpSp>
        <p:nvGrpSpPr>
          <p:cNvPr id="158" name="line" descr="Line graphic"/>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4/29/2017</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lvl1pPr>
              <a:defRPr/>
            </a:lvl1pPr>
          </a:lstStyle>
          <a:p>
            <a:r>
              <a:rPr lang="en-US" smtClean="0"/>
              <a:t>Click to edit Master title style</a:t>
            </a:r>
            <a:endParaRPr/>
          </a:p>
        </p:txBody>
      </p:sp>
      <p:grpSp>
        <p:nvGrpSpPr>
          <p:cNvPr id="160" name="line" descr="Line graphic"/>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9AFE8FB1-0A7A-443E-AAF7-31D4FA1AA312}" type="datetimeFigureOut">
              <a:rPr lang="en-US"/>
              <a:t>4/29/2017</a:t>
            </a:fld>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grpSp>
        <p:nvGrpSpPr>
          <p:cNvPr id="156" name="line" descr="Line graphic"/>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9AFE8FB1-0A7A-443E-AAF7-31D4FA1AA312}" type="datetimeFigureOut">
              <a:rPr lang="en-US"/>
              <a:t>4/29/2017</a:t>
            </a:fld>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a:p>
        </p:txBody>
      </p:sp>
      <p:sp>
        <p:nvSpPr>
          <p:cNvPr id="2" name="Date Placeholder 1"/>
          <p:cNvSpPr>
            <a:spLocks noGrp="1"/>
          </p:cNvSpPr>
          <p:nvPr>
            <p:ph type="dt" sz="half" idx="10"/>
          </p:nvPr>
        </p:nvSpPr>
        <p:spPr/>
        <p:txBody>
          <a:bodyPr/>
          <a:lstStyle/>
          <a:p>
            <a:fld id="{9AFE8FB1-0A7A-443E-AAF7-31D4FA1AA312}" type="datetimeFigureOut">
              <a:rPr lang="en-US"/>
              <a:t>4/29/2017</a:t>
            </a:fld>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grpSp>
        <p:nvGrpSpPr>
          <p:cNvPr id="615" name="frame" descr="Box graphic"/>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4/29/2017</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grpSp>
        <p:nvGrpSpPr>
          <p:cNvPr id="614" name="frame" descr="Box graphic"/>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4/29/2017</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9AFE8FB1-0A7A-443E-AAF7-31D4FA1AA312}" type="datetimeFigureOut">
              <a:rPr lang="en-US" smtClean="0"/>
              <a:pPr/>
              <a:t>4/29/2017</a:t>
            </a:fld>
            <a:endParaRPr lang="en-US" dirty="0"/>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25BA54BD-C84D-46CE-8B72-31BFB26ABA43}" type="slidenum">
              <a:rPr lang="en-US" smtClean="0"/>
              <a:pPr/>
              <a:t>‹#›</a:t>
            </a:fld>
            <a:endParaRPr lang="en-US"/>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diagramLayout" Target="../diagrams/layout1.xml"/><Relationship Id="rId7" Type="http://schemas.openxmlformats.org/officeDocument/2006/relationships/image" Target="../media/image5.jpe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Internship: </a:t>
            </a:r>
            <a:br>
              <a:rPr lang="en-US" dirty="0" smtClean="0"/>
            </a:br>
            <a:r>
              <a:rPr lang="en-US" dirty="0" smtClean="0"/>
              <a:t>Inquiry based Project</a:t>
            </a:r>
            <a:endParaRPr lang="en-US" dirty="0"/>
          </a:p>
        </p:txBody>
      </p:sp>
      <p:sp>
        <p:nvSpPr>
          <p:cNvPr id="3" name="Subtitle 2"/>
          <p:cNvSpPr>
            <a:spLocks noGrp="1"/>
          </p:cNvSpPr>
          <p:nvPr>
            <p:ph type="subTitle" idx="1"/>
          </p:nvPr>
        </p:nvSpPr>
        <p:spPr/>
        <p:txBody>
          <a:bodyPr/>
          <a:lstStyle/>
          <a:p>
            <a:r>
              <a:rPr lang="en-US" dirty="0" smtClean="0"/>
              <a:t>Kyrstn Was</a:t>
            </a:r>
          </a:p>
          <a:p>
            <a:r>
              <a:rPr lang="en-US" dirty="0" smtClean="0"/>
              <a:t>Spring 2017</a:t>
            </a:r>
            <a:endParaRPr lang="en-US" dirty="0"/>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274638"/>
            <a:ext cx="9982200" cy="1020762"/>
          </a:xfrm>
        </p:spPr>
        <p:txBody>
          <a:bodyPr/>
          <a:lstStyle/>
          <a:p>
            <a:pPr algn="ctr"/>
            <a:r>
              <a:rPr lang="en-US" dirty="0" smtClean="0"/>
              <a:t>Description of the </a:t>
            </a:r>
            <a:r>
              <a:rPr lang="en-US" dirty="0" err="1" smtClean="0"/>
              <a:t>Bettes’s</a:t>
            </a:r>
            <a:r>
              <a:rPr lang="en-US" dirty="0" smtClean="0"/>
              <a:t> Demographics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8012" y="1600200"/>
            <a:ext cx="3372321" cy="4143954"/>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18012" y="1624015"/>
            <a:ext cx="3343742" cy="411537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51812" y="1600200"/>
            <a:ext cx="3534269" cy="4163006"/>
          </a:xfrm>
          <a:prstGeom prst="rect">
            <a:avLst/>
          </a:prstGeom>
        </p:spPr>
      </p:pic>
    </p:spTree>
    <p:extLst>
      <p:ext uri="{BB962C8B-B14F-4D97-AF65-F5344CB8AC3E}">
        <p14:creationId xmlns:p14="http://schemas.microsoft.com/office/powerpoint/2010/main" val="1318464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school-wide </a:t>
            </a:r>
            <a:br>
              <a:rPr lang="en-US" dirty="0" smtClean="0"/>
            </a:br>
            <a:r>
              <a:rPr lang="en-US" dirty="0" smtClean="0"/>
              <a:t>needs assessment</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9700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5" name="Content Placeholder 4"/>
          <p:cNvSpPr>
            <a:spLocks noGrp="1"/>
          </p:cNvSpPr>
          <p:nvPr>
            <p:ph idx="1"/>
          </p:nvPr>
        </p:nvSpPr>
        <p:spPr/>
        <p:txBody>
          <a:bodyPr>
            <a:noAutofit/>
          </a:bodyPr>
          <a:lstStyle/>
          <a:p>
            <a:pPr>
              <a:lnSpc>
                <a:spcPct val="100000"/>
              </a:lnSpc>
              <a:spcBef>
                <a:spcPts val="0"/>
              </a:spcBef>
            </a:pPr>
            <a:r>
              <a:rPr lang="en-US" sz="1600" dirty="0"/>
              <a:t>This comprehensive needs assessment was conducted at </a:t>
            </a:r>
            <a:r>
              <a:rPr lang="en-US" sz="1600" dirty="0" smtClean="0"/>
              <a:t>an elementary school in Akron, </a:t>
            </a:r>
            <a:r>
              <a:rPr lang="en-US" sz="1600" dirty="0"/>
              <a:t>Ohio as part of an inquiry-based learning project. </a:t>
            </a:r>
            <a:r>
              <a:rPr lang="en-US" sz="1600" dirty="0" smtClean="0"/>
              <a:t> A discussion occurred with the building principal to discuss </a:t>
            </a:r>
            <a:r>
              <a:rPr lang="en-US" sz="1600" dirty="0"/>
              <a:t>the needs </a:t>
            </a:r>
            <a:r>
              <a:rPr lang="en-US" sz="1600" dirty="0" smtClean="0"/>
              <a:t>assessment.  Questions that were considered were: </a:t>
            </a:r>
          </a:p>
          <a:p>
            <a:pPr lvl="1">
              <a:lnSpc>
                <a:spcPct val="100000"/>
              </a:lnSpc>
              <a:spcBef>
                <a:spcPts val="0"/>
              </a:spcBef>
            </a:pPr>
            <a:r>
              <a:rPr lang="en-US" sz="1200" dirty="0" smtClean="0"/>
              <a:t>(</a:t>
            </a:r>
            <a:r>
              <a:rPr lang="en-US" sz="1200" dirty="0"/>
              <a:t>1) What are the strengths of the school/community? </a:t>
            </a:r>
            <a:endParaRPr lang="en-US" sz="1200" dirty="0" smtClean="0"/>
          </a:p>
          <a:p>
            <a:pPr lvl="1">
              <a:lnSpc>
                <a:spcPct val="100000"/>
              </a:lnSpc>
              <a:spcBef>
                <a:spcPts val="0"/>
              </a:spcBef>
            </a:pPr>
            <a:r>
              <a:rPr lang="en-US" sz="1200" dirty="0" smtClean="0"/>
              <a:t>(</a:t>
            </a:r>
            <a:r>
              <a:rPr lang="en-US" sz="1200" dirty="0"/>
              <a:t>2) What are some of the challenges facing the school/community? </a:t>
            </a:r>
            <a:endParaRPr lang="en-US" sz="1200" dirty="0" smtClean="0"/>
          </a:p>
          <a:p>
            <a:pPr lvl="1">
              <a:lnSpc>
                <a:spcPct val="100000"/>
              </a:lnSpc>
              <a:spcBef>
                <a:spcPts val="0"/>
              </a:spcBef>
            </a:pPr>
            <a:r>
              <a:rPr lang="en-US" sz="1200" dirty="0" smtClean="0"/>
              <a:t>(</a:t>
            </a:r>
            <a:r>
              <a:rPr lang="en-US" sz="1200" dirty="0"/>
              <a:t>3) What do you think are the needs of the school/community? </a:t>
            </a:r>
            <a:endParaRPr lang="en-US" sz="1200" dirty="0" smtClean="0"/>
          </a:p>
          <a:p>
            <a:pPr lvl="1">
              <a:lnSpc>
                <a:spcPct val="100000"/>
              </a:lnSpc>
              <a:spcBef>
                <a:spcPts val="0"/>
              </a:spcBef>
            </a:pPr>
            <a:r>
              <a:rPr lang="en-US" sz="1200" dirty="0" smtClean="0"/>
              <a:t>(</a:t>
            </a:r>
            <a:r>
              <a:rPr lang="en-US" sz="1200" dirty="0"/>
              <a:t>4) What data, if any, are available to support this/these claims? </a:t>
            </a:r>
          </a:p>
          <a:p>
            <a:pPr marL="274320" lvl="1" indent="0">
              <a:lnSpc>
                <a:spcPct val="100000"/>
              </a:lnSpc>
              <a:spcBef>
                <a:spcPts val="0"/>
              </a:spcBef>
              <a:buNone/>
            </a:pPr>
            <a:endParaRPr lang="en-US" sz="1200" dirty="0" smtClean="0"/>
          </a:p>
          <a:p>
            <a:pPr marL="274320" lvl="1" indent="0">
              <a:lnSpc>
                <a:spcPct val="100000"/>
              </a:lnSpc>
              <a:spcBef>
                <a:spcPts val="0"/>
              </a:spcBef>
              <a:buNone/>
            </a:pPr>
            <a:r>
              <a:rPr lang="en-US" sz="1600" dirty="0" smtClean="0"/>
              <a:t>Face-to-face </a:t>
            </a:r>
            <a:r>
              <a:rPr lang="en-US" sz="1600" dirty="0"/>
              <a:t>interview </a:t>
            </a:r>
            <a:r>
              <a:rPr lang="en-US" sz="1600" dirty="0" smtClean="0"/>
              <a:t>s were </a:t>
            </a:r>
            <a:r>
              <a:rPr lang="en-US" sz="1600" dirty="0"/>
              <a:t>conducted to collect data, along </a:t>
            </a:r>
            <a:r>
              <a:rPr lang="en-US" sz="1600" dirty="0" smtClean="0"/>
              <a:t>with information </a:t>
            </a:r>
            <a:r>
              <a:rPr lang="en-US" sz="1600" dirty="0"/>
              <a:t>from the school district’s website.  </a:t>
            </a:r>
            <a:r>
              <a:rPr lang="en-US" sz="1600" dirty="0" smtClean="0"/>
              <a:t> The purpose of this project is to critically assess school-community perceptions, strengths, and challenges in an effort to build bridges, and strengthen school-community relations.  A needs </a:t>
            </a:r>
            <a:r>
              <a:rPr lang="en-US" sz="1600" dirty="0"/>
              <a:t>assessment includes a pre-assessment, assessment, and an </a:t>
            </a:r>
            <a:r>
              <a:rPr lang="en-US" sz="1600" dirty="0" smtClean="0"/>
              <a:t>action plan</a:t>
            </a:r>
            <a:r>
              <a:rPr lang="en-US" sz="1600" dirty="0"/>
              <a:t>. An action plan “is the living document that serves as a guide </a:t>
            </a:r>
            <a:r>
              <a:rPr lang="en-US" sz="1600" dirty="0" smtClean="0"/>
              <a:t>for all </a:t>
            </a:r>
            <a:r>
              <a:rPr lang="en-US" sz="1600" dirty="0"/>
              <a:t>stakeholders” (Sorenson and Goldsmith, 2006, p. 77).</a:t>
            </a:r>
          </a:p>
          <a:p>
            <a:pPr marL="0" indent="0">
              <a:lnSpc>
                <a:spcPct val="100000"/>
              </a:lnSpc>
              <a:spcBef>
                <a:spcPts val="0"/>
              </a:spcBef>
              <a:buNone/>
            </a:pPr>
            <a:endParaRPr lang="en-US" sz="1600" dirty="0"/>
          </a:p>
          <a:p>
            <a:pPr>
              <a:lnSpc>
                <a:spcPct val="100000"/>
              </a:lnSpc>
              <a:spcBef>
                <a:spcPts val="0"/>
              </a:spcBef>
            </a:pPr>
            <a:r>
              <a:rPr lang="en-US" sz="1600" dirty="0"/>
              <a:t>One challenge, and </a:t>
            </a:r>
            <a:r>
              <a:rPr lang="en-US" sz="1600" dirty="0" smtClean="0"/>
              <a:t>two  </a:t>
            </a:r>
            <a:r>
              <a:rPr lang="en-US" sz="1600" dirty="0"/>
              <a:t>research-based solutions along with </a:t>
            </a:r>
            <a:r>
              <a:rPr lang="en-US" sz="1600" dirty="0" smtClean="0"/>
              <a:t>an action plan. </a:t>
            </a:r>
          </a:p>
          <a:p>
            <a:pPr>
              <a:lnSpc>
                <a:spcPct val="100000"/>
              </a:lnSpc>
              <a:spcBef>
                <a:spcPts val="0"/>
              </a:spcBef>
            </a:pPr>
            <a:r>
              <a:rPr lang="en-US" sz="1600" dirty="0" smtClean="0"/>
              <a:t>A </a:t>
            </a:r>
            <a:r>
              <a:rPr lang="en-US" sz="1600" dirty="0"/>
              <a:t>professional development </a:t>
            </a:r>
            <a:r>
              <a:rPr lang="en-US" sz="1600" dirty="0" smtClean="0"/>
              <a:t> was conducted inside of this inquiry-based project to inform the school community regarding the inquiry-based project</a:t>
            </a:r>
            <a:endParaRPr lang="en-US" sz="1600" dirty="0"/>
          </a:p>
        </p:txBody>
      </p:sp>
    </p:spTree>
    <p:extLst>
      <p:ext uri="{BB962C8B-B14F-4D97-AF65-F5344CB8AC3E}">
        <p14:creationId xmlns:p14="http://schemas.microsoft.com/office/powerpoint/2010/main" val="760163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Conversation with Principal</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principal responded to the interview questions by stating that the instructional strengths of the </a:t>
            </a:r>
            <a:r>
              <a:rPr lang="en-US" dirty="0" smtClean="0"/>
              <a:t>school.  She stated there is a consistent pattern of growth for all grade levels, programs </a:t>
            </a:r>
            <a:r>
              <a:rPr lang="en-US" dirty="0"/>
              <a:t>and subgroups based on the NWEA (Northwest Evaluation Association) Measures of Academic Progress® (MAP®) which evaluates the progress and instructional needs for each </a:t>
            </a:r>
            <a:r>
              <a:rPr lang="en-US" dirty="0" smtClean="0"/>
              <a:t>student in reading and math.  The K-3</a:t>
            </a:r>
            <a:r>
              <a:rPr lang="en-US" baseline="30000" dirty="0" smtClean="0"/>
              <a:t>rd </a:t>
            </a:r>
            <a:r>
              <a:rPr lang="en-US" dirty="0" smtClean="0"/>
              <a:t> grade English as a second language met or surpassed the national average on their reading and math fall benchmark assessment for MAP.</a:t>
            </a:r>
          </a:p>
          <a:p>
            <a:r>
              <a:rPr lang="en-US" dirty="0" smtClean="0"/>
              <a:t>She responded  </a:t>
            </a:r>
            <a:r>
              <a:rPr lang="en-US" dirty="0"/>
              <a:t>the strength of a school is with a strong common vision that is resilient because its diverse interwoven strands bring the strength of diversity, but ultimately twist tightly in the same direction. </a:t>
            </a:r>
            <a:r>
              <a:rPr lang="en-US" dirty="0" smtClean="0"/>
              <a:t> Many </a:t>
            </a:r>
            <a:r>
              <a:rPr lang="en-US" dirty="0"/>
              <a:t>strands melded into one become a strong, durable force for achieving a successful outcome</a:t>
            </a:r>
            <a:r>
              <a:rPr lang="en-US" dirty="0" smtClean="0"/>
              <a:t>.  This is the school community of </a:t>
            </a:r>
            <a:r>
              <a:rPr lang="en-US" dirty="0" err="1" smtClean="0"/>
              <a:t>Bettes</a:t>
            </a:r>
            <a:r>
              <a:rPr lang="en-US" dirty="0" smtClean="0"/>
              <a:t> Elementary.  The average years of service of teachers at </a:t>
            </a:r>
            <a:r>
              <a:rPr lang="en-US" dirty="0" err="1" smtClean="0"/>
              <a:t>Bettes</a:t>
            </a:r>
            <a:r>
              <a:rPr lang="en-US" dirty="0" smtClean="0"/>
              <a:t> is 21 years.  This speaks to the commitment to the school, students, families and the community.</a:t>
            </a:r>
          </a:p>
        </p:txBody>
      </p:sp>
    </p:spTree>
    <p:extLst>
      <p:ext uri="{BB962C8B-B14F-4D97-AF65-F5344CB8AC3E}">
        <p14:creationId xmlns:p14="http://schemas.microsoft.com/office/powerpoint/2010/main" val="830792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Conversation with Principal</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principal </a:t>
            </a:r>
            <a:r>
              <a:rPr lang="en-US" dirty="0" smtClean="0"/>
              <a:t>responded the major area of concern was the MAP data shows that as students progress through grade levels they are making growth but are not making grade level achievement in both math and reading.</a:t>
            </a:r>
          </a:p>
          <a:p>
            <a:r>
              <a:rPr lang="en-US" dirty="0" smtClean="0"/>
              <a:t>The other area of concern affecting the school community is the closure of </a:t>
            </a:r>
            <a:r>
              <a:rPr lang="en-US" dirty="0" err="1" smtClean="0"/>
              <a:t>Bettes</a:t>
            </a:r>
            <a:r>
              <a:rPr lang="en-US" dirty="0" smtClean="0"/>
              <a:t> Elementary at the conclusion of the 2016-2017 school year. </a:t>
            </a:r>
            <a:r>
              <a:rPr lang="en-US" dirty="0" err="1" smtClean="0"/>
              <a:t>Bettes</a:t>
            </a:r>
            <a:r>
              <a:rPr lang="en-US" dirty="0" smtClean="0"/>
              <a:t> </a:t>
            </a:r>
            <a:r>
              <a:rPr lang="en-US" dirty="0"/>
              <a:t>is a small neighborhood school that is 53% English Language Learners.  The district stated the reason for closure at the October 27, 2016 Board Meeting was, “We considered past and current enrollment, the number of APS children who live in and attend in the attendance zone, capacity and programming impacts on schools receiving redistricted children, and impact on special education programs. </a:t>
            </a:r>
            <a:r>
              <a:rPr lang="en-US" dirty="0" err="1"/>
              <a:t>Bettes</a:t>
            </a:r>
            <a:r>
              <a:rPr lang="en-US" dirty="0"/>
              <a:t> has the lowest enrollment of all APS elementary schools. Additionally, the attendance zone (number of children living in the neighborhood) for this school contains the smallest number of APS K-5-age students in the district.” </a:t>
            </a:r>
          </a:p>
        </p:txBody>
      </p:sp>
    </p:spTree>
    <p:extLst>
      <p:ext uri="{BB962C8B-B14F-4D97-AF65-F5344CB8AC3E}">
        <p14:creationId xmlns:p14="http://schemas.microsoft.com/office/powerpoint/2010/main" val="611741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Conversation with PTA President</a:t>
            </a:r>
            <a:endParaRPr lang="en-US" dirty="0"/>
          </a:p>
        </p:txBody>
      </p:sp>
      <p:sp>
        <p:nvSpPr>
          <p:cNvPr id="3" name="Content Placeholder 2"/>
          <p:cNvSpPr>
            <a:spLocks noGrp="1"/>
          </p:cNvSpPr>
          <p:nvPr>
            <p:ph idx="1"/>
          </p:nvPr>
        </p:nvSpPr>
        <p:spPr/>
        <p:txBody>
          <a:bodyPr>
            <a:noAutofit/>
          </a:bodyPr>
          <a:lstStyle/>
          <a:p>
            <a:pPr>
              <a:spcBef>
                <a:spcPts val="600"/>
              </a:spcBef>
            </a:pPr>
            <a:r>
              <a:rPr lang="en-US" sz="1600" dirty="0" smtClean="0"/>
              <a:t>The PTA president currently has two children enrolled at </a:t>
            </a:r>
            <a:r>
              <a:rPr lang="en-US" sz="1600" dirty="0" err="1" smtClean="0"/>
              <a:t>Bettes</a:t>
            </a:r>
            <a:r>
              <a:rPr lang="en-US" sz="1600" dirty="0" smtClean="0"/>
              <a:t> Elementary, a kindergartener and a preschooler.  She expressed her frustration with the upcoming closure because she wishes for her children to have various teachers who currently are at </a:t>
            </a:r>
            <a:r>
              <a:rPr lang="en-US" sz="1600" dirty="0" err="1" smtClean="0"/>
              <a:t>Bettes</a:t>
            </a:r>
            <a:r>
              <a:rPr lang="en-US" sz="1600" dirty="0"/>
              <a:t> </a:t>
            </a:r>
            <a:r>
              <a:rPr lang="en-US" sz="1600" dirty="0" smtClean="0"/>
              <a:t>Elementary.  </a:t>
            </a:r>
          </a:p>
          <a:p>
            <a:pPr>
              <a:spcBef>
                <a:spcPts val="600"/>
              </a:spcBef>
            </a:pPr>
            <a:r>
              <a:rPr lang="en-US" sz="1600" dirty="0" smtClean="0"/>
              <a:t>She attended the only family/community meeting held at </a:t>
            </a:r>
            <a:r>
              <a:rPr lang="en-US" sz="1600" dirty="0" err="1" smtClean="0"/>
              <a:t>Bettes</a:t>
            </a:r>
            <a:r>
              <a:rPr lang="en-US" sz="1600" dirty="0" smtClean="0"/>
              <a:t>  lead by district employees.  She felt the district did a poor job communicating  and announcing the meeting to families and community members. She expressed many families were not in attendance due to the short notice and not being able to rearrange schedules.</a:t>
            </a:r>
          </a:p>
          <a:p>
            <a:pPr>
              <a:spcBef>
                <a:spcPts val="600"/>
              </a:spcBef>
            </a:pPr>
            <a:r>
              <a:rPr lang="en-US" sz="1600" dirty="0" smtClean="0"/>
              <a:t>She stated the distinct did not supply enough interpreters (one Nepalese and one Arabic)to accommodate the vast amount of families of ESL students.  </a:t>
            </a:r>
          </a:p>
          <a:p>
            <a:pPr>
              <a:spcBef>
                <a:spcPts val="600"/>
              </a:spcBef>
            </a:pPr>
            <a:r>
              <a:rPr lang="en-US" sz="1600" dirty="0" smtClean="0"/>
              <a:t>She stated the district needs to hold another meeting to answer additional questions that have not been addressed.  She lives in the community and owns a vehicle, but stated that many families with ESL students do not drive or own a </a:t>
            </a:r>
            <a:r>
              <a:rPr lang="en-US" sz="1600" dirty="0" err="1" smtClean="0"/>
              <a:t>vehilce</a:t>
            </a:r>
            <a:r>
              <a:rPr lang="en-US" sz="1600" dirty="0" smtClean="0"/>
              <a:t>.  These families walk the short distance to </a:t>
            </a:r>
            <a:r>
              <a:rPr lang="en-US" sz="1600" dirty="0" err="1" smtClean="0"/>
              <a:t>Bettes</a:t>
            </a:r>
            <a:r>
              <a:rPr lang="en-US" sz="1600" dirty="0" smtClean="0"/>
              <a:t>.  She wishes the district would help explain how they will navigate the change to a new school that is not within walking distance.  </a:t>
            </a:r>
          </a:p>
          <a:p>
            <a:pPr lvl="1"/>
            <a:r>
              <a:rPr lang="en-US" sz="1200" dirty="0" smtClean="0"/>
              <a:t>“Families </a:t>
            </a:r>
            <a:r>
              <a:rPr lang="en-US" sz="1200" dirty="0"/>
              <a:t>barely have transportation to get here. Most of the people who come here walk. I feel they should keep the school open. It’s convenient for the </a:t>
            </a:r>
            <a:r>
              <a:rPr lang="en-US" sz="1200" dirty="0" smtClean="0"/>
              <a:t>neighborhood.”</a:t>
            </a:r>
          </a:p>
          <a:p>
            <a:pPr>
              <a:spcBef>
                <a:spcPts val="600"/>
              </a:spcBef>
            </a:pPr>
            <a:r>
              <a:rPr lang="en-US" sz="1600" dirty="0" smtClean="0"/>
              <a:t>She did state the district did provide contact information if additional questions needed to be addressed.   </a:t>
            </a:r>
            <a:endParaRPr lang="en-US" sz="1600" dirty="0"/>
          </a:p>
        </p:txBody>
      </p:sp>
    </p:spTree>
    <p:extLst>
      <p:ext uri="{BB962C8B-B14F-4D97-AF65-F5344CB8AC3E}">
        <p14:creationId xmlns:p14="http://schemas.microsoft.com/office/powerpoint/2010/main" val="3028843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Conversation with teachers</a:t>
            </a:r>
            <a:endParaRPr lang="en-US" dirty="0"/>
          </a:p>
        </p:txBody>
      </p:sp>
      <p:sp>
        <p:nvSpPr>
          <p:cNvPr id="3" name="Content Placeholder 2"/>
          <p:cNvSpPr>
            <a:spLocks noGrp="1"/>
          </p:cNvSpPr>
          <p:nvPr>
            <p:ph idx="1"/>
          </p:nvPr>
        </p:nvSpPr>
        <p:spPr/>
        <p:txBody>
          <a:bodyPr/>
          <a:lstStyle/>
          <a:p>
            <a:r>
              <a:rPr lang="en-US" dirty="0" smtClean="0"/>
              <a:t>At the conclusion of January 24, 2017 discussed the schools closure with a Kindergarten teacher (15 years teaching at </a:t>
            </a:r>
            <a:r>
              <a:rPr lang="en-US" dirty="0" err="1" smtClean="0"/>
              <a:t>Bettes</a:t>
            </a:r>
            <a:r>
              <a:rPr lang="en-US" dirty="0" smtClean="0"/>
              <a:t>)and a first grade teacher (29 years teaching same grade and in the same room at </a:t>
            </a:r>
            <a:r>
              <a:rPr lang="en-US" dirty="0" err="1" smtClean="0"/>
              <a:t>Bettes</a:t>
            </a:r>
            <a:r>
              <a:rPr lang="en-US" dirty="0" smtClean="0"/>
              <a:t>).  </a:t>
            </a:r>
          </a:p>
          <a:p>
            <a:pPr lvl="1"/>
            <a:r>
              <a:rPr lang="en-US" dirty="0" smtClean="0"/>
              <a:t>“It’s sad the district can not rebuild or fixed the lingering issues that were prevalent years ago, so the school would not be in the condition it is in currently.”- First Grade Teacher</a:t>
            </a:r>
          </a:p>
          <a:p>
            <a:pPr lvl="1"/>
            <a:r>
              <a:rPr lang="en-US" dirty="0" smtClean="0"/>
              <a:t>“We need to celebrate each other and honor the dedication the teachers of </a:t>
            </a:r>
            <a:r>
              <a:rPr lang="en-US" dirty="0" err="1" smtClean="0"/>
              <a:t>Bettes</a:t>
            </a:r>
            <a:r>
              <a:rPr lang="en-US" dirty="0" smtClean="0"/>
              <a:t> have had through the years.”- K Teacher</a:t>
            </a:r>
          </a:p>
          <a:p>
            <a:pPr lvl="1"/>
            <a:r>
              <a:rPr lang="en-US" dirty="0" smtClean="0"/>
              <a:t>“I wish we knew where we would be and not leave it up to priority transfers due to our positions being terminated due to the school closing.”- K Teacher</a:t>
            </a:r>
            <a:endParaRPr lang="en-US" dirty="0"/>
          </a:p>
        </p:txBody>
      </p:sp>
    </p:spTree>
    <p:extLst>
      <p:ext uri="{BB962C8B-B14F-4D97-AF65-F5344CB8AC3E}">
        <p14:creationId xmlns:p14="http://schemas.microsoft.com/office/powerpoint/2010/main" val="787068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Akron Public schools Board Meeting: Closure of </a:t>
            </a:r>
            <a:r>
              <a:rPr lang="en-US" dirty="0" err="1" smtClean="0"/>
              <a:t>Bettes</a:t>
            </a:r>
            <a:r>
              <a:rPr lang="en-US" dirty="0" smtClean="0"/>
              <a:t> Elementary</a:t>
            </a:r>
            <a:endParaRPr lang="en-US" dirty="0"/>
          </a:p>
        </p:txBody>
      </p:sp>
      <p:sp>
        <p:nvSpPr>
          <p:cNvPr id="3" name="Content Placeholder 2"/>
          <p:cNvSpPr>
            <a:spLocks noGrp="1"/>
          </p:cNvSpPr>
          <p:nvPr>
            <p:ph idx="1"/>
          </p:nvPr>
        </p:nvSpPr>
        <p:spPr/>
        <p:txBody>
          <a:bodyPr>
            <a:normAutofit/>
          </a:bodyPr>
          <a:lstStyle/>
          <a:p>
            <a:r>
              <a:rPr lang="en-US" sz="4000" dirty="0"/>
              <a:t>At the October 10, 2016 Akron School Board Meeting, members of the school board voted to </a:t>
            </a:r>
            <a:r>
              <a:rPr lang="en-US" sz="4000" b="1" dirty="0"/>
              <a:t>close</a:t>
            </a:r>
            <a:r>
              <a:rPr lang="en-US" sz="4000" dirty="0"/>
              <a:t> </a:t>
            </a:r>
            <a:r>
              <a:rPr lang="en-US" sz="4000" dirty="0" err="1"/>
              <a:t>Bettes</a:t>
            </a:r>
            <a:r>
              <a:rPr lang="en-US" sz="4000" dirty="0"/>
              <a:t> Elementary School as part of </a:t>
            </a:r>
            <a:r>
              <a:rPr lang="en-US" sz="4000" dirty="0" smtClean="0"/>
              <a:t>a </a:t>
            </a:r>
            <a:r>
              <a:rPr lang="en-US" sz="4000" dirty="0"/>
              <a:t>plan to </a:t>
            </a:r>
            <a:r>
              <a:rPr lang="en-US" sz="4000" dirty="0" smtClean="0"/>
              <a:t>consolidate </a:t>
            </a:r>
            <a:r>
              <a:rPr lang="en-US" sz="4000" dirty="0" err="1" smtClean="0"/>
              <a:t>Bettes</a:t>
            </a:r>
            <a:r>
              <a:rPr lang="en-US" sz="4000" dirty="0" smtClean="0"/>
              <a:t> with Harris CLC. </a:t>
            </a:r>
            <a:endParaRPr lang="en-US" sz="4000" dirty="0"/>
          </a:p>
          <a:p>
            <a:endParaRPr lang="en-US" sz="4000" dirty="0"/>
          </a:p>
        </p:txBody>
      </p:sp>
    </p:spTree>
    <p:extLst>
      <p:ext uri="{BB962C8B-B14F-4D97-AF65-F5344CB8AC3E}">
        <p14:creationId xmlns:p14="http://schemas.microsoft.com/office/powerpoint/2010/main" val="2923020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Meeting</a:t>
            </a:r>
            <a:endParaRPr lang="en-US" dirty="0"/>
          </a:p>
        </p:txBody>
      </p:sp>
      <p:sp>
        <p:nvSpPr>
          <p:cNvPr id="3" name="Content Placeholder 2"/>
          <p:cNvSpPr>
            <a:spLocks noGrp="1"/>
          </p:cNvSpPr>
          <p:nvPr>
            <p:ph idx="1"/>
          </p:nvPr>
        </p:nvSpPr>
        <p:spPr/>
        <p:txBody>
          <a:bodyPr>
            <a:normAutofit fontScale="92500" lnSpcReduction="10000"/>
          </a:bodyPr>
          <a:lstStyle/>
          <a:p>
            <a:r>
              <a:rPr lang="en-US" dirty="0"/>
              <a:t>At the conclusion of the 2016-2017 school year, </a:t>
            </a:r>
            <a:r>
              <a:rPr lang="en-US" dirty="0" err="1"/>
              <a:t>Bettes</a:t>
            </a:r>
            <a:r>
              <a:rPr lang="en-US" dirty="0"/>
              <a:t> Elementary will close permanently.  </a:t>
            </a:r>
            <a:endParaRPr lang="en-US" dirty="0" smtClean="0"/>
          </a:p>
          <a:p>
            <a:r>
              <a:rPr lang="en-US" dirty="0" smtClean="0"/>
              <a:t>Students </a:t>
            </a:r>
            <a:r>
              <a:rPr lang="en-US" dirty="0"/>
              <a:t>who attend </a:t>
            </a:r>
            <a:r>
              <a:rPr lang="en-US" dirty="0" err="1"/>
              <a:t>Bettes</a:t>
            </a:r>
            <a:r>
              <a:rPr lang="en-US" dirty="0"/>
              <a:t> Elementary will be reassigned to a home school based on the newly established attendance zone.  </a:t>
            </a:r>
            <a:endParaRPr lang="en-US" dirty="0" smtClean="0"/>
          </a:p>
          <a:p>
            <a:r>
              <a:rPr lang="en-US" dirty="0" smtClean="0"/>
              <a:t>Students </a:t>
            </a:r>
            <a:r>
              <a:rPr lang="en-US" dirty="0"/>
              <a:t>will be merged with students from Harris CLC, who are being housed in a swing space.  </a:t>
            </a:r>
            <a:endParaRPr lang="en-US" dirty="0" smtClean="0"/>
          </a:p>
          <a:p>
            <a:r>
              <a:rPr lang="en-US" dirty="0" smtClean="0"/>
              <a:t>At </a:t>
            </a:r>
            <a:r>
              <a:rPr lang="en-US" dirty="0"/>
              <a:t>the beginning of the 2017-2018 school year, both schools will enter the newly built Harris CLC on the old Jackson Middle School site. </a:t>
            </a:r>
            <a:endParaRPr lang="en-US" dirty="0" smtClean="0"/>
          </a:p>
          <a:p>
            <a:r>
              <a:rPr lang="en-US" dirty="0" smtClean="0"/>
              <a:t>The </a:t>
            </a:r>
            <a:r>
              <a:rPr lang="en-US" dirty="0"/>
              <a:t>teachers and other staff members at </a:t>
            </a:r>
            <a:r>
              <a:rPr lang="en-US" dirty="0" err="1"/>
              <a:t>Bettes</a:t>
            </a:r>
            <a:r>
              <a:rPr lang="en-US" dirty="0"/>
              <a:t> will be assigned to schools throughout the district based on need.</a:t>
            </a:r>
          </a:p>
        </p:txBody>
      </p:sp>
    </p:spTree>
    <p:extLst>
      <p:ext uri="{BB962C8B-B14F-4D97-AF65-F5344CB8AC3E}">
        <p14:creationId xmlns:p14="http://schemas.microsoft.com/office/powerpoint/2010/main" val="217615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Superintendent meets with families</a:t>
            </a:r>
            <a:endParaRPr lang="en-US" dirty="0"/>
          </a:p>
        </p:txBody>
      </p:sp>
      <p:sp>
        <p:nvSpPr>
          <p:cNvPr id="3" name="Content Placeholder 2"/>
          <p:cNvSpPr>
            <a:spLocks noGrp="1"/>
          </p:cNvSpPr>
          <p:nvPr>
            <p:ph idx="1"/>
          </p:nvPr>
        </p:nvSpPr>
        <p:spPr/>
        <p:txBody>
          <a:bodyPr>
            <a:normAutofit lnSpcReduction="10000"/>
          </a:bodyPr>
          <a:lstStyle/>
          <a:p>
            <a:r>
              <a:rPr lang="en-US" dirty="0" smtClean="0"/>
              <a:t>The Superintendent, David James, meet with families in October to discuss the upcoming closure.  </a:t>
            </a:r>
          </a:p>
          <a:p>
            <a:r>
              <a:rPr lang="en-US" dirty="0"/>
              <a:t>According to data given </a:t>
            </a:r>
            <a:r>
              <a:rPr lang="en-US" dirty="0" smtClean="0"/>
              <a:t>at the parent </a:t>
            </a:r>
            <a:r>
              <a:rPr lang="en-US" dirty="0"/>
              <a:t>meeting, declining enrollment and budget shortfalls required  Akron Public Schools to close/merge buildings (Harris Elementary and </a:t>
            </a:r>
            <a:r>
              <a:rPr lang="en-US" dirty="0" err="1"/>
              <a:t>Bettes</a:t>
            </a:r>
            <a:r>
              <a:rPr lang="en-US" dirty="0"/>
              <a:t> Elementary)at the end of the 2016-17 school year.  </a:t>
            </a:r>
            <a:endParaRPr lang="en-US" dirty="0" smtClean="0"/>
          </a:p>
          <a:p>
            <a:r>
              <a:rPr lang="en-US" dirty="0" smtClean="0"/>
              <a:t>It </a:t>
            </a:r>
            <a:r>
              <a:rPr lang="en-US" dirty="0"/>
              <a:t>was </a:t>
            </a:r>
            <a:r>
              <a:rPr lang="en-US" dirty="0" smtClean="0"/>
              <a:t>explained </a:t>
            </a:r>
            <a:r>
              <a:rPr lang="en-US" dirty="0"/>
              <a:t>to families that </a:t>
            </a:r>
            <a:r>
              <a:rPr lang="en-US" dirty="0" err="1"/>
              <a:t>Bettes</a:t>
            </a:r>
            <a:r>
              <a:rPr lang="en-US" dirty="0"/>
              <a:t> has the lowest enrollment of all APS elementary schools. </a:t>
            </a:r>
            <a:endParaRPr lang="en-US" dirty="0" smtClean="0"/>
          </a:p>
          <a:p>
            <a:r>
              <a:rPr lang="en-US" dirty="0" smtClean="0"/>
              <a:t>Additionally</a:t>
            </a:r>
            <a:r>
              <a:rPr lang="en-US" dirty="0"/>
              <a:t>, the attendance zone (number of children living in the neighborhood) for </a:t>
            </a:r>
            <a:r>
              <a:rPr lang="en-US" dirty="0" err="1" smtClean="0"/>
              <a:t>Bettes</a:t>
            </a:r>
            <a:r>
              <a:rPr lang="en-US" dirty="0" smtClean="0"/>
              <a:t> Elementary contains </a:t>
            </a:r>
            <a:r>
              <a:rPr lang="en-US" dirty="0"/>
              <a:t>the smallest number of APS K-5-age students in the district.</a:t>
            </a:r>
          </a:p>
        </p:txBody>
      </p:sp>
    </p:spTree>
    <p:extLst>
      <p:ext uri="{BB962C8B-B14F-4D97-AF65-F5344CB8AC3E}">
        <p14:creationId xmlns:p14="http://schemas.microsoft.com/office/powerpoint/2010/main" val="3412656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Purpose of Inquiry-based Project</a:t>
            </a:r>
            <a:endParaRPr lang="en-US" dirty="0"/>
          </a:p>
        </p:txBody>
      </p:sp>
      <p:sp>
        <p:nvSpPr>
          <p:cNvPr id="14" name="Content Placeholder 13"/>
          <p:cNvSpPr>
            <a:spLocks noGrp="1"/>
          </p:cNvSpPr>
          <p:nvPr>
            <p:ph idx="1"/>
          </p:nvPr>
        </p:nvSpPr>
        <p:spPr/>
        <p:txBody>
          <a:bodyPr/>
          <a:lstStyle/>
          <a:p>
            <a:r>
              <a:rPr lang="en-US" dirty="0" smtClean="0"/>
              <a:t>To facilitate </a:t>
            </a:r>
            <a:r>
              <a:rPr lang="en-US" dirty="0"/>
              <a:t>a stimulating and rigorous dialogue with school community members in an effort to improve the schooling experiences and learning outcomes </a:t>
            </a:r>
            <a:r>
              <a:rPr lang="en-US" dirty="0" smtClean="0"/>
              <a:t>for </a:t>
            </a:r>
            <a:r>
              <a:rPr lang="en-US" dirty="0"/>
              <a:t>all </a:t>
            </a:r>
            <a:r>
              <a:rPr lang="en-US" dirty="0" smtClean="0"/>
              <a:t>learners.</a:t>
            </a:r>
          </a:p>
          <a:p>
            <a:r>
              <a:rPr lang="en-US" dirty="0" smtClean="0"/>
              <a:t>Provide </a:t>
            </a:r>
            <a:r>
              <a:rPr lang="en-US" dirty="0"/>
              <a:t>a forum </a:t>
            </a:r>
            <a:r>
              <a:rPr lang="en-US" dirty="0" smtClean="0"/>
              <a:t>to promote </a:t>
            </a:r>
            <a:r>
              <a:rPr lang="en-US" dirty="0"/>
              <a:t>the welfare of </a:t>
            </a:r>
            <a:r>
              <a:rPr lang="en-US" dirty="0" smtClean="0"/>
              <a:t>the school community </a:t>
            </a:r>
            <a:r>
              <a:rPr lang="en-US" dirty="0"/>
              <a:t>through proposing research-based solutions aligned with the needs of the school community. </a:t>
            </a:r>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According to data given at the October 2016 parent meeting, declining enrollment and budget shortfalls required </a:t>
            </a:r>
            <a:r>
              <a:rPr lang="en-US" dirty="0" smtClean="0"/>
              <a:t> </a:t>
            </a:r>
            <a:r>
              <a:rPr lang="en-US" dirty="0"/>
              <a:t>Akron Public Schools to close/merge buildings </a:t>
            </a:r>
            <a:r>
              <a:rPr lang="en-US" dirty="0" smtClean="0"/>
              <a:t>(Harris Elementary and </a:t>
            </a:r>
            <a:r>
              <a:rPr lang="en-US" dirty="0" err="1" smtClean="0"/>
              <a:t>Bettes</a:t>
            </a:r>
            <a:r>
              <a:rPr lang="en-US" dirty="0" smtClean="0"/>
              <a:t> Elementary)at </a:t>
            </a:r>
            <a:r>
              <a:rPr lang="en-US" dirty="0"/>
              <a:t>the end of the 2016-17 school year.  At the October 10, </a:t>
            </a:r>
            <a:r>
              <a:rPr lang="en-US" dirty="0" smtClean="0"/>
              <a:t>2016 </a:t>
            </a:r>
            <a:r>
              <a:rPr lang="en-US" dirty="0"/>
              <a:t>Akron School Board Meeting, members of the school board voted to close </a:t>
            </a:r>
            <a:r>
              <a:rPr lang="en-US" dirty="0" err="1"/>
              <a:t>Bettes</a:t>
            </a:r>
            <a:r>
              <a:rPr lang="en-US" dirty="0"/>
              <a:t> Elementary School as part of </a:t>
            </a:r>
            <a:r>
              <a:rPr lang="en-US" dirty="0" smtClean="0"/>
              <a:t>the </a:t>
            </a:r>
            <a:r>
              <a:rPr lang="en-US" dirty="0"/>
              <a:t>plan to consolidate.  </a:t>
            </a:r>
          </a:p>
        </p:txBody>
      </p:sp>
      <p:sp>
        <p:nvSpPr>
          <p:cNvPr id="4" name="Title 1"/>
          <p:cNvSpPr>
            <a:spLocks noGrp="1"/>
          </p:cNvSpPr>
          <p:nvPr>
            <p:ph type="title"/>
          </p:nvPr>
        </p:nvSpPr>
        <p:spPr/>
        <p:txBody>
          <a:bodyPr/>
          <a:lstStyle/>
          <a:p>
            <a:r>
              <a:rPr lang="en-US" dirty="0" smtClean="0"/>
              <a:t>Superintendent meets with families</a:t>
            </a:r>
            <a:endParaRPr lang="en-US" dirty="0"/>
          </a:p>
        </p:txBody>
      </p:sp>
    </p:spTree>
    <p:extLst>
      <p:ext uri="{BB962C8B-B14F-4D97-AF65-F5344CB8AC3E}">
        <p14:creationId xmlns:p14="http://schemas.microsoft.com/office/powerpoint/2010/main" val="2777769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Challenge Statement</a:t>
            </a:r>
            <a:endParaRPr lang="en-US" dirty="0"/>
          </a:p>
        </p:txBody>
      </p:sp>
      <p:sp>
        <p:nvSpPr>
          <p:cNvPr id="5" name="Content Placeholder 4"/>
          <p:cNvSpPr>
            <a:spLocks noGrp="1"/>
          </p:cNvSpPr>
          <p:nvPr>
            <p:ph idx="1"/>
          </p:nvPr>
        </p:nvSpPr>
        <p:spPr/>
        <p:txBody>
          <a:bodyPr>
            <a:normAutofit/>
          </a:bodyPr>
          <a:lstStyle/>
          <a:p>
            <a:r>
              <a:rPr lang="en-US" sz="3200" dirty="0" err="1"/>
              <a:t>Bettes</a:t>
            </a:r>
            <a:r>
              <a:rPr lang="en-US" sz="3200" dirty="0"/>
              <a:t> School Community will engage in activities to navigate their school closing in the Spring of 2017.</a:t>
            </a:r>
          </a:p>
          <a:p>
            <a:endParaRPr lang="en-US" sz="3200" dirty="0" smtClean="0"/>
          </a:p>
        </p:txBody>
      </p:sp>
    </p:spTree>
    <p:extLst>
      <p:ext uri="{BB962C8B-B14F-4D97-AF65-F5344CB8AC3E}">
        <p14:creationId xmlns:p14="http://schemas.microsoft.com/office/powerpoint/2010/main" val="1431124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Navigating a school’s Closure: </a:t>
            </a:r>
            <a:br>
              <a:rPr lang="en-US" dirty="0" smtClean="0"/>
            </a:br>
            <a:r>
              <a:rPr lang="en-US" dirty="0" smtClean="0"/>
              <a:t>The significance</a:t>
            </a:r>
            <a:endParaRPr lang="en-US" dirty="0"/>
          </a:p>
        </p:txBody>
      </p:sp>
      <p:sp>
        <p:nvSpPr>
          <p:cNvPr id="5" name="Content Placeholder 4"/>
          <p:cNvSpPr>
            <a:spLocks noGrp="1"/>
          </p:cNvSpPr>
          <p:nvPr>
            <p:ph idx="1"/>
          </p:nvPr>
        </p:nvSpPr>
        <p:spPr/>
        <p:txBody>
          <a:bodyPr>
            <a:normAutofit fontScale="85000" lnSpcReduction="20000"/>
          </a:bodyPr>
          <a:lstStyle/>
          <a:p>
            <a:r>
              <a:rPr lang="en-US" sz="3200" dirty="0" smtClean="0"/>
              <a:t>When budgetary constraints are coupled with declining enrollment, one of the most difficult and painful options to consider in efficiently providing for the educational needs of the students is closing a school.  The emotional and sensitive nature of the decision sparks controversy and can be divisive</a:t>
            </a:r>
            <a:r>
              <a:rPr lang="en-US" sz="3200" dirty="0"/>
              <a:t>. Because the </a:t>
            </a:r>
            <a:r>
              <a:rPr lang="en-US" sz="3200" dirty="0" smtClean="0"/>
              <a:t>school is </a:t>
            </a:r>
            <a:r>
              <a:rPr lang="en-US" sz="3200" dirty="0"/>
              <a:t>seen as an important asset in a neighborhood, </a:t>
            </a:r>
            <a:r>
              <a:rPr lang="en-US" sz="3200" dirty="0" smtClean="0"/>
              <a:t>the closing </a:t>
            </a:r>
            <a:r>
              <a:rPr lang="en-US" sz="3200" dirty="0"/>
              <a:t>of that asset is seen as a devaluation of </a:t>
            </a:r>
            <a:r>
              <a:rPr lang="en-US" sz="3200" dirty="0" smtClean="0"/>
              <a:t>the community</a:t>
            </a:r>
            <a:r>
              <a:rPr lang="en-US" sz="3200" dirty="0"/>
              <a:t>. In many cases, rancor persists well </a:t>
            </a:r>
            <a:r>
              <a:rPr lang="en-US" sz="3200" dirty="0" smtClean="0"/>
              <a:t>after the </a:t>
            </a:r>
            <a:r>
              <a:rPr lang="en-US" sz="3200" dirty="0"/>
              <a:t>closing, and many times the residents leave </a:t>
            </a:r>
            <a:r>
              <a:rPr lang="en-US" sz="3200" dirty="0" smtClean="0"/>
              <a:t>the district </a:t>
            </a:r>
            <a:r>
              <a:rPr lang="en-US" sz="3200" dirty="0"/>
              <a:t>because they feel that the district has </a:t>
            </a:r>
            <a:r>
              <a:rPr lang="en-US" sz="3200" dirty="0" smtClean="0"/>
              <a:t>abandoned them (</a:t>
            </a:r>
            <a:r>
              <a:rPr lang="en-US" sz="3200" dirty="0" err="1" smtClean="0"/>
              <a:t>McMilin</a:t>
            </a:r>
            <a:r>
              <a:rPr lang="en-US" sz="3200" dirty="0" smtClean="0"/>
              <a:t>, 2010). </a:t>
            </a:r>
            <a:endParaRPr lang="en-US" dirty="0"/>
          </a:p>
        </p:txBody>
      </p:sp>
    </p:spTree>
    <p:extLst>
      <p:ext uri="{BB962C8B-B14F-4D97-AF65-F5344CB8AC3E}">
        <p14:creationId xmlns:p14="http://schemas.microsoft.com/office/powerpoint/2010/main" val="740878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Navigating a school’s Closure: </a:t>
            </a:r>
            <a:br>
              <a:rPr lang="en-US" dirty="0" smtClean="0"/>
            </a:br>
            <a:r>
              <a:rPr lang="en-US" dirty="0" smtClean="0"/>
              <a:t>The significance</a:t>
            </a:r>
            <a:endParaRPr lang="en-US" dirty="0"/>
          </a:p>
        </p:txBody>
      </p:sp>
      <p:sp>
        <p:nvSpPr>
          <p:cNvPr id="5" name="Content Placeholder 4"/>
          <p:cNvSpPr>
            <a:spLocks noGrp="1"/>
          </p:cNvSpPr>
          <p:nvPr>
            <p:ph idx="1"/>
          </p:nvPr>
        </p:nvSpPr>
        <p:spPr/>
        <p:txBody>
          <a:bodyPr/>
          <a:lstStyle/>
          <a:p>
            <a:r>
              <a:rPr lang="en-US" sz="3200" dirty="0" smtClean="0"/>
              <a:t>Once </a:t>
            </a:r>
            <a:r>
              <a:rPr lang="en-US" sz="3200" dirty="0"/>
              <a:t>a neighborhood school is closed, it is easy for a community, a school, and the students’ families to feel grief, loss and sorrow for the school’s closure.  The focus of this internship will be to honor, cherish, and validate all stakeholders in the closure of their community school</a:t>
            </a:r>
            <a:r>
              <a:rPr lang="en-US" dirty="0" smtClean="0"/>
              <a:t>.</a:t>
            </a:r>
            <a:endParaRPr lang="en-US" dirty="0"/>
          </a:p>
        </p:txBody>
      </p:sp>
    </p:spTree>
    <p:extLst>
      <p:ext uri="{BB962C8B-B14F-4D97-AF65-F5344CB8AC3E}">
        <p14:creationId xmlns:p14="http://schemas.microsoft.com/office/powerpoint/2010/main" val="3741480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support a closing school?:</a:t>
            </a:r>
            <a:br>
              <a:rPr lang="en-US" dirty="0" smtClean="0"/>
            </a:br>
            <a:r>
              <a:rPr lang="en-US" dirty="0" smtClean="0"/>
              <a:t>Supporting research</a:t>
            </a:r>
            <a:endParaRPr lang="en-US" dirty="0"/>
          </a:p>
        </p:txBody>
      </p:sp>
      <p:sp>
        <p:nvSpPr>
          <p:cNvPr id="3" name="Content Placeholder 2"/>
          <p:cNvSpPr>
            <a:spLocks noGrp="1"/>
          </p:cNvSpPr>
          <p:nvPr>
            <p:ph idx="1"/>
          </p:nvPr>
        </p:nvSpPr>
        <p:spPr>
          <a:xfrm>
            <a:off x="1522412" y="1905000"/>
            <a:ext cx="9144002" cy="4267200"/>
          </a:xfrm>
        </p:spPr>
        <p:txBody>
          <a:bodyPr>
            <a:noAutofit/>
          </a:bodyPr>
          <a:lstStyle/>
          <a:p>
            <a:pPr marL="0" indent="0">
              <a:lnSpc>
                <a:spcPct val="100000"/>
              </a:lnSpc>
              <a:spcBef>
                <a:spcPts val="0"/>
              </a:spcBef>
              <a:buNone/>
            </a:pPr>
            <a:r>
              <a:rPr lang="en-US" sz="3200" dirty="0" smtClean="0"/>
              <a:t>When a school is closing districts need to create a process that supports all stakeholders.  Districts </a:t>
            </a:r>
            <a:r>
              <a:rPr lang="en-US" sz="3200" dirty="0"/>
              <a:t>often engage in a dialogue about these closures that only focus on finances. </a:t>
            </a:r>
            <a:r>
              <a:rPr lang="en-US" sz="3200" dirty="0" smtClean="0"/>
              <a:t> In </a:t>
            </a:r>
            <a:r>
              <a:rPr lang="en-US" sz="3200" dirty="0"/>
              <a:t>doing so, they lose sight of another critical reason for school </a:t>
            </a:r>
            <a:r>
              <a:rPr lang="en-US" sz="3200" dirty="0" smtClean="0"/>
              <a:t>closures—the improvement </a:t>
            </a:r>
            <a:r>
              <a:rPr lang="en-US" sz="3200" dirty="0"/>
              <a:t>of educational options for </a:t>
            </a:r>
            <a:r>
              <a:rPr lang="en-US" sz="3200" dirty="0" smtClean="0"/>
              <a:t>families (de la Torre, M., &amp; Gwynne, 2009). </a:t>
            </a:r>
            <a:endParaRPr lang="en-US" sz="3200" dirty="0"/>
          </a:p>
        </p:txBody>
      </p:sp>
    </p:spTree>
    <p:extLst>
      <p:ext uri="{BB962C8B-B14F-4D97-AF65-F5344CB8AC3E}">
        <p14:creationId xmlns:p14="http://schemas.microsoft.com/office/powerpoint/2010/main" val="1600305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support a closing school?:</a:t>
            </a:r>
            <a:br>
              <a:rPr lang="en-US" dirty="0" smtClean="0"/>
            </a:br>
            <a:r>
              <a:rPr lang="en-US" dirty="0" smtClean="0"/>
              <a:t>Supporting research</a:t>
            </a:r>
            <a:endParaRPr lang="en-US" dirty="0"/>
          </a:p>
        </p:txBody>
      </p:sp>
      <p:sp>
        <p:nvSpPr>
          <p:cNvPr id="3" name="Content Placeholder 2"/>
          <p:cNvSpPr>
            <a:spLocks noGrp="1"/>
          </p:cNvSpPr>
          <p:nvPr>
            <p:ph idx="1"/>
          </p:nvPr>
        </p:nvSpPr>
        <p:spPr>
          <a:xfrm>
            <a:off x="1522412" y="1905000"/>
            <a:ext cx="9144002" cy="4267200"/>
          </a:xfrm>
        </p:spPr>
        <p:txBody>
          <a:bodyPr>
            <a:noAutofit/>
          </a:bodyPr>
          <a:lstStyle/>
          <a:p>
            <a:pPr marL="0" indent="0">
              <a:lnSpc>
                <a:spcPct val="100000"/>
              </a:lnSpc>
              <a:spcBef>
                <a:spcPts val="0"/>
              </a:spcBef>
              <a:buNone/>
            </a:pPr>
            <a:r>
              <a:rPr lang="en-US" dirty="0" smtClean="0"/>
              <a:t>A  </a:t>
            </a:r>
            <a:r>
              <a:rPr lang="en-US" i="1" dirty="0" smtClean="0"/>
              <a:t>School Closure Guide: Closing Schools as a Mearns for Addressing Budgetary Challenges </a:t>
            </a:r>
            <a:r>
              <a:rPr lang="en-US" dirty="0" smtClean="0"/>
              <a:t>was created in 2009 with contributing support from districts across the country to guide school district operators considering school closures to address significant challenges a district may encounter.  The guide draws on effective practices and lessons learned from the contributing district support to provide a framework recommended practices for:</a:t>
            </a:r>
          </a:p>
          <a:p>
            <a:pPr>
              <a:spcBef>
                <a:spcPts val="0"/>
              </a:spcBef>
            </a:pPr>
            <a:r>
              <a:rPr lang="en-US" dirty="0" smtClean="0"/>
              <a:t>Engaging and communicating with stakeholders</a:t>
            </a:r>
          </a:p>
          <a:p>
            <a:pPr lvl="1">
              <a:spcBef>
                <a:spcPts val="0"/>
              </a:spcBef>
            </a:pPr>
            <a:r>
              <a:rPr lang="en-US" sz="2400" dirty="0" smtClean="0"/>
              <a:t>Community Members</a:t>
            </a:r>
          </a:p>
          <a:p>
            <a:pPr lvl="1">
              <a:spcBef>
                <a:spcPts val="0"/>
              </a:spcBef>
            </a:pPr>
            <a:r>
              <a:rPr lang="en-US" sz="2400" dirty="0" smtClean="0"/>
              <a:t>Families</a:t>
            </a:r>
          </a:p>
          <a:p>
            <a:pPr lvl="1">
              <a:spcBef>
                <a:spcPts val="0"/>
              </a:spcBef>
            </a:pPr>
            <a:r>
              <a:rPr lang="en-US" sz="2400" dirty="0" smtClean="0"/>
              <a:t>School Community</a:t>
            </a:r>
          </a:p>
          <a:p>
            <a:pPr>
              <a:spcBef>
                <a:spcPts val="0"/>
              </a:spcBef>
            </a:pPr>
            <a:endParaRPr lang="en-US" dirty="0"/>
          </a:p>
        </p:txBody>
      </p:sp>
    </p:spTree>
    <p:extLst>
      <p:ext uri="{BB962C8B-B14F-4D97-AF65-F5344CB8AC3E}">
        <p14:creationId xmlns:p14="http://schemas.microsoft.com/office/powerpoint/2010/main" val="1515443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Background: School Community </a:t>
            </a:r>
            <a:endParaRPr lang="en-US" dirty="0"/>
          </a:p>
        </p:txBody>
      </p:sp>
      <p:sp>
        <p:nvSpPr>
          <p:cNvPr id="9" name="Text Placeholder 8"/>
          <p:cNvSpPr>
            <a:spLocks noGrp="1"/>
          </p:cNvSpPr>
          <p:nvPr>
            <p:ph type="body" idx="1"/>
          </p:nvPr>
        </p:nvSpPr>
        <p:spPr/>
        <p:txBody>
          <a:bodyPr/>
          <a:lstStyle/>
          <a:p>
            <a:r>
              <a:rPr lang="en-US" b="1" dirty="0" smtClean="0"/>
              <a:t>Weaknesses</a:t>
            </a:r>
            <a:endParaRPr lang="en-US" b="1" dirty="0"/>
          </a:p>
        </p:txBody>
      </p:sp>
      <p:sp>
        <p:nvSpPr>
          <p:cNvPr id="4" name="Content Placeholder 3"/>
          <p:cNvSpPr>
            <a:spLocks noGrp="1"/>
          </p:cNvSpPr>
          <p:nvPr>
            <p:ph sz="half" idx="2"/>
          </p:nvPr>
        </p:nvSpPr>
        <p:spPr/>
        <p:txBody>
          <a:bodyPr>
            <a:normAutofit fontScale="92500" lnSpcReduction="20000"/>
          </a:bodyPr>
          <a:lstStyle/>
          <a:p>
            <a:pPr marL="0" indent="0">
              <a:lnSpc>
                <a:spcPct val="120000"/>
              </a:lnSpc>
              <a:spcBef>
                <a:spcPts val="0"/>
              </a:spcBef>
              <a:buNone/>
            </a:pPr>
            <a:r>
              <a:rPr lang="en-US" b="1" dirty="0"/>
              <a:t>Community engagement </a:t>
            </a:r>
            <a:endParaRPr lang="en-US" b="1" dirty="0" smtClean="0"/>
          </a:p>
          <a:p>
            <a:pPr marL="0" indent="0">
              <a:lnSpc>
                <a:spcPct val="120000"/>
              </a:lnSpc>
              <a:spcBef>
                <a:spcPts val="0"/>
              </a:spcBef>
              <a:buNone/>
            </a:pPr>
            <a:r>
              <a:rPr lang="en-US" dirty="0" smtClean="0"/>
              <a:t>becomes an afterthought</a:t>
            </a:r>
            <a:r>
              <a:rPr lang="en-US" dirty="0"/>
              <a:t>. Meetings are held in the spirit</a:t>
            </a:r>
          </a:p>
          <a:p>
            <a:pPr marL="0" indent="0">
              <a:lnSpc>
                <a:spcPct val="120000"/>
              </a:lnSpc>
              <a:spcBef>
                <a:spcPts val="0"/>
              </a:spcBef>
              <a:buNone/>
            </a:pPr>
            <a:r>
              <a:rPr lang="en-US" dirty="0"/>
              <a:t>of compliance rather than true collaboration</a:t>
            </a:r>
            <a:r>
              <a:rPr lang="en-US" dirty="0" smtClean="0"/>
              <a:t>.  District  officials </a:t>
            </a:r>
            <a:r>
              <a:rPr lang="en-US" dirty="0"/>
              <a:t>do not engage with local</a:t>
            </a:r>
          </a:p>
          <a:p>
            <a:pPr marL="0" indent="0">
              <a:lnSpc>
                <a:spcPct val="120000"/>
              </a:lnSpc>
              <a:spcBef>
                <a:spcPts val="0"/>
              </a:spcBef>
              <a:buNone/>
            </a:pPr>
            <a:r>
              <a:rPr lang="en-US" dirty="0" smtClean="0"/>
              <a:t>community </a:t>
            </a:r>
            <a:r>
              <a:rPr lang="en-US" dirty="0"/>
              <a:t>leaders and organizations</a:t>
            </a:r>
            <a:r>
              <a:rPr lang="en-US" dirty="0" smtClean="0"/>
              <a:t>.</a:t>
            </a:r>
          </a:p>
          <a:p>
            <a:pPr marL="0" indent="0">
              <a:lnSpc>
                <a:spcPct val="120000"/>
              </a:lnSpc>
              <a:spcBef>
                <a:spcPts val="0"/>
              </a:spcBef>
              <a:buNone/>
            </a:pPr>
            <a:r>
              <a:rPr lang="en-US" dirty="0" smtClean="0"/>
              <a:t> </a:t>
            </a:r>
            <a:endParaRPr lang="en-US" dirty="0"/>
          </a:p>
        </p:txBody>
      </p:sp>
      <p:sp>
        <p:nvSpPr>
          <p:cNvPr id="10" name="Text Placeholder 9"/>
          <p:cNvSpPr>
            <a:spLocks noGrp="1"/>
          </p:cNvSpPr>
          <p:nvPr>
            <p:ph type="body" sz="quarter" idx="3"/>
          </p:nvPr>
        </p:nvSpPr>
        <p:spPr/>
        <p:txBody>
          <a:bodyPr/>
          <a:lstStyle/>
          <a:p>
            <a:endParaRPr lang="en-US" b="1" dirty="0" smtClean="0"/>
          </a:p>
          <a:p>
            <a:r>
              <a:rPr lang="en-US" b="1" dirty="0" smtClean="0"/>
              <a:t>Strategies </a:t>
            </a:r>
            <a:r>
              <a:rPr lang="en-US" b="1" dirty="0"/>
              <a:t>for Engagement</a:t>
            </a:r>
          </a:p>
          <a:p>
            <a:endParaRPr lang="en-US" dirty="0"/>
          </a:p>
        </p:txBody>
      </p:sp>
      <p:sp>
        <p:nvSpPr>
          <p:cNvPr id="11" name="Content Placeholder 10"/>
          <p:cNvSpPr>
            <a:spLocks noGrp="1"/>
          </p:cNvSpPr>
          <p:nvPr>
            <p:ph sz="quarter" idx="4"/>
          </p:nvPr>
        </p:nvSpPr>
        <p:spPr/>
        <p:txBody>
          <a:bodyPr>
            <a:noAutofit/>
          </a:bodyPr>
          <a:lstStyle/>
          <a:p>
            <a:pPr marL="0" indent="0">
              <a:lnSpc>
                <a:spcPct val="100000"/>
              </a:lnSpc>
              <a:spcBef>
                <a:spcPts val="0"/>
              </a:spcBef>
              <a:buNone/>
            </a:pPr>
            <a:r>
              <a:rPr lang="en-US" sz="2200" b="1" dirty="0" smtClean="0"/>
              <a:t>Prioritize </a:t>
            </a:r>
            <a:r>
              <a:rPr lang="en-US" sz="2200" b="1" dirty="0"/>
              <a:t>community </a:t>
            </a:r>
            <a:r>
              <a:rPr lang="en-US" sz="2200" b="1" dirty="0" smtClean="0"/>
              <a:t>engagement</a:t>
            </a:r>
            <a:r>
              <a:rPr lang="en-US" sz="2200" dirty="0" smtClean="0"/>
              <a:t>.  Families </a:t>
            </a:r>
            <a:r>
              <a:rPr lang="en-US" sz="2200" dirty="0"/>
              <a:t>are the most </a:t>
            </a:r>
            <a:r>
              <a:rPr lang="en-US" sz="2200" dirty="0" smtClean="0"/>
              <a:t>important stakeholders </a:t>
            </a:r>
            <a:r>
              <a:rPr lang="en-US" sz="2200" dirty="0"/>
              <a:t>of the district and they </a:t>
            </a:r>
            <a:r>
              <a:rPr lang="en-US" sz="2200" dirty="0" smtClean="0"/>
              <a:t>need to </a:t>
            </a:r>
            <a:r>
              <a:rPr lang="en-US" sz="2200" dirty="0"/>
              <a:t>be included in the dialogue. Moreover</a:t>
            </a:r>
            <a:r>
              <a:rPr lang="en-US" sz="2200" dirty="0" smtClean="0"/>
              <a:t>, they </a:t>
            </a:r>
            <a:r>
              <a:rPr lang="en-US" sz="2200" dirty="0"/>
              <a:t>will often provide a valuable new</a:t>
            </a:r>
          </a:p>
          <a:p>
            <a:pPr marL="0" indent="0">
              <a:lnSpc>
                <a:spcPct val="100000"/>
              </a:lnSpc>
              <a:spcBef>
                <a:spcPts val="0"/>
              </a:spcBef>
              <a:buNone/>
            </a:pPr>
            <a:r>
              <a:rPr lang="en-US" sz="2200" dirty="0"/>
              <a:t>perspective on the closure</a:t>
            </a:r>
          </a:p>
          <a:p>
            <a:pPr marL="0" indent="0">
              <a:lnSpc>
                <a:spcPct val="100000"/>
              </a:lnSpc>
              <a:spcBef>
                <a:spcPts val="0"/>
              </a:spcBef>
              <a:buNone/>
            </a:pPr>
            <a:r>
              <a:rPr lang="en-US" sz="2200" dirty="0"/>
              <a:t>recommendations. </a:t>
            </a:r>
          </a:p>
        </p:txBody>
      </p:sp>
    </p:spTree>
    <p:extLst>
      <p:ext uri="{BB962C8B-B14F-4D97-AF65-F5344CB8AC3E}">
        <p14:creationId xmlns:p14="http://schemas.microsoft.com/office/powerpoint/2010/main" val="3738957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Internal Stakeholders</a:t>
            </a:r>
            <a:endParaRPr lang="en-US" dirty="0"/>
          </a:p>
        </p:txBody>
      </p:sp>
      <p:sp>
        <p:nvSpPr>
          <p:cNvPr id="3" name="Text Placeholder 2"/>
          <p:cNvSpPr>
            <a:spLocks noGrp="1"/>
          </p:cNvSpPr>
          <p:nvPr>
            <p:ph type="body" idx="1"/>
          </p:nvPr>
        </p:nvSpPr>
        <p:spPr/>
        <p:txBody>
          <a:bodyPr/>
          <a:lstStyle/>
          <a:p>
            <a:r>
              <a:rPr lang="en-US" b="1" dirty="0" smtClean="0"/>
              <a:t>Weaknesses</a:t>
            </a:r>
            <a:endParaRPr lang="en-US" b="1" dirty="0"/>
          </a:p>
        </p:txBody>
      </p:sp>
      <p:sp>
        <p:nvSpPr>
          <p:cNvPr id="4" name="Content Placeholder 3"/>
          <p:cNvSpPr>
            <a:spLocks noGrp="1"/>
          </p:cNvSpPr>
          <p:nvPr>
            <p:ph sz="half" idx="2"/>
          </p:nvPr>
        </p:nvSpPr>
        <p:spPr/>
        <p:txBody>
          <a:bodyPr>
            <a:normAutofit/>
          </a:bodyPr>
          <a:lstStyle/>
          <a:p>
            <a:pPr marL="0" indent="0">
              <a:spcBef>
                <a:spcPts val="0"/>
              </a:spcBef>
              <a:buNone/>
            </a:pPr>
            <a:r>
              <a:rPr lang="en-US" sz="2200" b="1" dirty="0"/>
              <a:t>Internal stakeholders </a:t>
            </a:r>
            <a:r>
              <a:rPr lang="en-US" sz="2200" dirty="0"/>
              <a:t>such as principals, teachers and district staff are not engaged in the decision-making process. Rather than providing valuable input and support, they become alienated and directly oppose all aspects of the process.</a:t>
            </a:r>
          </a:p>
        </p:txBody>
      </p:sp>
      <p:sp>
        <p:nvSpPr>
          <p:cNvPr id="5" name="Text Placeholder 4"/>
          <p:cNvSpPr>
            <a:spLocks noGrp="1"/>
          </p:cNvSpPr>
          <p:nvPr>
            <p:ph type="body" sz="quarter" idx="3"/>
          </p:nvPr>
        </p:nvSpPr>
        <p:spPr/>
        <p:txBody>
          <a:bodyPr/>
          <a:lstStyle/>
          <a:p>
            <a:r>
              <a:rPr lang="en-US" b="1" dirty="0" smtClean="0"/>
              <a:t>Strategies for Engagement</a:t>
            </a:r>
            <a:endParaRPr lang="en-US" b="1" dirty="0"/>
          </a:p>
        </p:txBody>
      </p:sp>
      <p:sp>
        <p:nvSpPr>
          <p:cNvPr id="6" name="Content Placeholder 5"/>
          <p:cNvSpPr>
            <a:spLocks noGrp="1"/>
          </p:cNvSpPr>
          <p:nvPr>
            <p:ph sz="quarter" idx="4"/>
          </p:nvPr>
        </p:nvSpPr>
        <p:spPr/>
        <p:txBody>
          <a:bodyPr>
            <a:noAutofit/>
          </a:bodyPr>
          <a:lstStyle/>
          <a:p>
            <a:pPr marL="0" indent="0">
              <a:lnSpc>
                <a:spcPct val="100000"/>
              </a:lnSpc>
              <a:spcBef>
                <a:spcPts val="0"/>
              </a:spcBef>
              <a:buNone/>
            </a:pPr>
            <a:r>
              <a:rPr lang="en-US" sz="2200" b="1" dirty="0"/>
              <a:t>Engage internal stakeholders </a:t>
            </a:r>
            <a:r>
              <a:rPr lang="en-US" sz="2200" dirty="0"/>
              <a:t>early </a:t>
            </a:r>
            <a:r>
              <a:rPr lang="en-US" sz="2200" dirty="0" smtClean="0"/>
              <a:t>and often</a:t>
            </a:r>
            <a:r>
              <a:rPr lang="en-US" sz="2200" dirty="0"/>
              <a:t>. Incorporating their feedback </a:t>
            </a:r>
            <a:r>
              <a:rPr lang="en-US" sz="2200" dirty="0" smtClean="0"/>
              <a:t>into early </a:t>
            </a:r>
            <a:r>
              <a:rPr lang="en-US" sz="2200" dirty="0"/>
              <a:t>recommendations will help design </a:t>
            </a:r>
            <a:r>
              <a:rPr lang="en-US" sz="2200" dirty="0" smtClean="0"/>
              <a:t>a more </a:t>
            </a:r>
            <a:r>
              <a:rPr lang="en-US" sz="2200" dirty="0"/>
              <a:t>robust overall approach and improve</a:t>
            </a:r>
          </a:p>
          <a:p>
            <a:pPr marL="0" indent="0">
              <a:lnSpc>
                <a:spcPct val="100000"/>
              </a:lnSpc>
              <a:spcBef>
                <a:spcPts val="0"/>
              </a:spcBef>
              <a:buNone/>
            </a:pPr>
            <a:r>
              <a:rPr lang="en-US" sz="2200" dirty="0"/>
              <a:t>alignment by increasing their level </a:t>
            </a:r>
            <a:r>
              <a:rPr lang="en-US" sz="2200" dirty="0" smtClean="0"/>
              <a:t>of ownership </a:t>
            </a:r>
            <a:r>
              <a:rPr lang="en-US" sz="2200" dirty="0"/>
              <a:t>in the process.</a:t>
            </a:r>
          </a:p>
        </p:txBody>
      </p:sp>
    </p:spTree>
    <p:extLst>
      <p:ext uri="{BB962C8B-B14F-4D97-AF65-F5344CB8AC3E}">
        <p14:creationId xmlns:p14="http://schemas.microsoft.com/office/powerpoint/2010/main" val="2093336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Background: </a:t>
            </a:r>
            <a:endParaRPr lang="en-US" dirty="0"/>
          </a:p>
        </p:txBody>
      </p:sp>
      <p:sp>
        <p:nvSpPr>
          <p:cNvPr id="8" name="Text Placeholder 7"/>
          <p:cNvSpPr>
            <a:spLocks noGrp="1"/>
          </p:cNvSpPr>
          <p:nvPr>
            <p:ph type="body" idx="1"/>
          </p:nvPr>
        </p:nvSpPr>
        <p:spPr/>
        <p:txBody>
          <a:bodyPr/>
          <a:lstStyle/>
          <a:p>
            <a:r>
              <a:rPr lang="en-US" b="1" dirty="0" smtClean="0"/>
              <a:t>Weaknesses</a:t>
            </a:r>
            <a:endParaRPr lang="en-US" b="1" dirty="0"/>
          </a:p>
        </p:txBody>
      </p:sp>
      <p:sp>
        <p:nvSpPr>
          <p:cNvPr id="9" name="Content Placeholder 8"/>
          <p:cNvSpPr>
            <a:spLocks noGrp="1"/>
          </p:cNvSpPr>
          <p:nvPr>
            <p:ph sz="half" idx="2"/>
          </p:nvPr>
        </p:nvSpPr>
        <p:spPr/>
        <p:txBody>
          <a:bodyPr>
            <a:noAutofit/>
          </a:bodyPr>
          <a:lstStyle/>
          <a:p>
            <a:pPr marL="0" indent="0">
              <a:lnSpc>
                <a:spcPct val="120000"/>
              </a:lnSpc>
              <a:spcBef>
                <a:spcPts val="0"/>
              </a:spcBef>
              <a:buNone/>
            </a:pPr>
            <a:r>
              <a:rPr lang="en-US" sz="1500" dirty="0"/>
              <a:t>Most districts focus all of their energy </a:t>
            </a:r>
            <a:r>
              <a:rPr lang="en-US" sz="1500" dirty="0" smtClean="0"/>
              <a:t>on the </a:t>
            </a:r>
            <a:r>
              <a:rPr lang="en-US" sz="1500" dirty="0"/>
              <a:t>decision-making component of </a:t>
            </a:r>
            <a:r>
              <a:rPr lang="en-US" sz="1500" dirty="0" smtClean="0"/>
              <a:t>school closures</a:t>
            </a:r>
            <a:r>
              <a:rPr lang="en-US" sz="1500" dirty="0"/>
              <a:t>. As a result, there is </a:t>
            </a:r>
            <a:r>
              <a:rPr lang="en-US" sz="1500" dirty="0" smtClean="0"/>
              <a:t>insufficient planning </a:t>
            </a:r>
            <a:r>
              <a:rPr lang="en-US" sz="1500" dirty="0"/>
              <a:t>for everything that needs </a:t>
            </a:r>
            <a:r>
              <a:rPr lang="en-US" sz="1500" dirty="0" smtClean="0"/>
              <a:t>to happen </a:t>
            </a:r>
            <a:r>
              <a:rPr lang="en-US" sz="1500" dirty="0"/>
              <a:t>once the decisions are made. The</a:t>
            </a:r>
          </a:p>
          <a:p>
            <a:pPr marL="0" indent="0">
              <a:lnSpc>
                <a:spcPct val="120000"/>
              </a:lnSpc>
              <a:spcBef>
                <a:spcPts val="0"/>
              </a:spcBef>
              <a:buNone/>
            </a:pPr>
            <a:r>
              <a:rPr lang="en-US" sz="1500" dirty="0"/>
              <a:t>repercussions for this lack of resourcing can</a:t>
            </a:r>
          </a:p>
          <a:p>
            <a:pPr marL="0" indent="0">
              <a:lnSpc>
                <a:spcPct val="120000"/>
              </a:lnSpc>
              <a:spcBef>
                <a:spcPts val="0"/>
              </a:spcBef>
              <a:buNone/>
            </a:pPr>
            <a:r>
              <a:rPr lang="en-US" sz="1500" dirty="0"/>
              <a:t>be significant:</a:t>
            </a:r>
          </a:p>
          <a:p>
            <a:pPr>
              <a:lnSpc>
                <a:spcPct val="120000"/>
              </a:lnSpc>
              <a:spcBef>
                <a:spcPts val="0"/>
              </a:spcBef>
            </a:pPr>
            <a:r>
              <a:rPr lang="en-US" sz="1500" dirty="0" smtClean="0"/>
              <a:t>Families </a:t>
            </a:r>
            <a:r>
              <a:rPr lang="en-US" sz="1500" dirty="0"/>
              <a:t>aren’t given support during </a:t>
            </a:r>
            <a:r>
              <a:rPr lang="en-US" sz="1500" dirty="0" smtClean="0"/>
              <a:t>their transition </a:t>
            </a:r>
            <a:r>
              <a:rPr lang="en-US" sz="1500" dirty="0"/>
              <a:t>to a new school.</a:t>
            </a:r>
          </a:p>
          <a:p>
            <a:pPr>
              <a:lnSpc>
                <a:spcPct val="120000"/>
              </a:lnSpc>
              <a:spcBef>
                <a:spcPts val="0"/>
              </a:spcBef>
            </a:pPr>
            <a:r>
              <a:rPr lang="en-US" sz="1500" dirty="0" smtClean="0"/>
              <a:t>Union </a:t>
            </a:r>
            <a:r>
              <a:rPr lang="en-US" sz="1500" dirty="0"/>
              <a:t>relations can be extremely </a:t>
            </a:r>
            <a:r>
              <a:rPr lang="en-US" sz="1500" dirty="0" smtClean="0"/>
              <a:t>strained through </a:t>
            </a:r>
            <a:r>
              <a:rPr lang="en-US" sz="1500" dirty="0"/>
              <a:t>staff placement processes that </a:t>
            </a:r>
            <a:r>
              <a:rPr lang="en-US" sz="1500" dirty="0" smtClean="0"/>
              <a:t>are disorganized </a:t>
            </a:r>
            <a:r>
              <a:rPr lang="en-US" sz="1500" dirty="0"/>
              <a:t>and/or </a:t>
            </a:r>
            <a:r>
              <a:rPr lang="en-US" sz="1500" dirty="0" smtClean="0"/>
              <a:t>poorly communicated</a:t>
            </a:r>
            <a:r>
              <a:rPr lang="en-US" sz="1500" dirty="0"/>
              <a:t>.</a:t>
            </a:r>
          </a:p>
          <a:p>
            <a:pPr>
              <a:lnSpc>
                <a:spcPct val="120000"/>
              </a:lnSpc>
              <a:spcBef>
                <a:spcPts val="0"/>
              </a:spcBef>
            </a:pPr>
            <a:r>
              <a:rPr lang="en-US" sz="1500" dirty="0" smtClean="0"/>
              <a:t>Student </a:t>
            </a:r>
            <a:r>
              <a:rPr lang="en-US" sz="1500" dirty="0"/>
              <a:t>records can be permanently lost.</a:t>
            </a:r>
          </a:p>
          <a:p>
            <a:pPr marL="0" indent="0">
              <a:lnSpc>
                <a:spcPct val="120000"/>
              </a:lnSpc>
              <a:spcBef>
                <a:spcPts val="0"/>
              </a:spcBef>
              <a:buNone/>
            </a:pPr>
            <a:endParaRPr lang="en-US" sz="1500" dirty="0"/>
          </a:p>
        </p:txBody>
      </p:sp>
      <p:sp>
        <p:nvSpPr>
          <p:cNvPr id="10" name="Text Placeholder 9"/>
          <p:cNvSpPr>
            <a:spLocks noGrp="1"/>
          </p:cNvSpPr>
          <p:nvPr>
            <p:ph type="body" sz="quarter" idx="3"/>
          </p:nvPr>
        </p:nvSpPr>
        <p:spPr/>
        <p:txBody>
          <a:bodyPr/>
          <a:lstStyle/>
          <a:p>
            <a:r>
              <a:rPr lang="en-US" b="1" dirty="0" smtClean="0"/>
              <a:t>Strategies for Engagement</a:t>
            </a:r>
            <a:endParaRPr lang="en-US" b="1" dirty="0"/>
          </a:p>
        </p:txBody>
      </p:sp>
      <p:sp>
        <p:nvSpPr>
          <p:cNvPr id="11" name="Content Placeholder 10"/>
          <p:cNvSpPr>
            <a:spLocks noGrp="1"/>
          </p:cNvSpPr>
          <p:nvPr>
            <p:ph sz="quarter" idx="4"/>
          </p:nvPr>
        </p:nvSpPr>
        <p:spPr/>
        <p:txBody>
          <a:bodyPr>
            <a:normAutofit fontScale="92500" lnSpcReduction="10000"/>
          </a:bodyPr>
          <a:lstStyle/>
          <a:p>
            <a:pPr>
              <a:lnSpc>
                <a:spcPct val="100000"/>
              </a:lnSpc>
              <a:spcBef>
                <a:spcPts val="0"/>
              </a:spcBef>
            </a:pPr>
            <a:r>
              <a:rPr lang="en-US" dirty="0"/>
              <a:t>Ensure that a detailed </a:t>
            </a:r>
            <a:r>
              <a:rPr lang="en-US" dirty="0" smtClean="0"/>
              <a:t>implementation work </a:t>
            </a:r>
            <a:r>
              <a:rPr lang="en-US" dirty="0"/>
              <a:t>plan is created prior to or soon </a:t>
            </a:r>
            <a:r>
              <a:rPr lang="en-US" dirty="0" smtClean="0"/>
              <a:t>after closure </a:t>
            </a:r>
            <a:r>
              <a:rPr lang="en-US" dirty="0"/>
              <a:t>decisions are made.</a:t>
            </a:r>
          </a:p>
          <a:p>
            <a:pPr>
              <a:lnSpc>
                <a:spcPct val="100000"/>
              </a:lnSpc>
              <a:spcBef>
                <a:spcPts val="0"/>
              </a:spcBef>
            </a:pPr>
            <a:r>
              <a:rPr lang="en-US" dirty="0" smtClean="0"/>
              <a:t>Continue </a:t>
            </a:r>
            <a:r>
              <a:rPr lang="en-US" dirty="0"/>
              <a:t>to resource the </a:t>
            </a:r>
            <a:r>
              <a:rPr lang="en-US" dirty="0" smtClean="0"/>
              <a:t>work appropriately </a:t>
            </a:r>
            <a:r>
              <a:rPr lang="en-US" dirty="0"/>
              <a:t>(i.e., budget leadership </a:t>
            </a:r>
            <a:r>
              <a:rPr lang="en-US" dirty="0" smtClean="0"/>
              <a:t>time and </a:t>
            </a:r>
            <a:r>
              <a:rPr lang="en-US" dirty="0"/>
              <a:t>money) and prioritize </a:t>
            </a:r>
            <a:r>
              <a:rPr lang="en-US" dirty="0" smtClean="0"/>
              <a:t>the implementation </a:t>
            </a:r>
            <a:r>
              <a:rPr lang="en-US" dirty="0"/>
              <a:t>phase across </a:t>
            </a:r>
            <a:r>
              <a:rPr lang="en-US" dirty="0" smtClean="0"/>
              <a:t>all departments</a:t>
            </a:r>
            <a:r>
              <a:rPr lang="en-US" dirty="0"/>
              <a:t>.</a:t>
            </a:r>
          </a:p>
        </p:txBody>
      </p:sp>
    </p:spTree>
    <p:extLst>
      <p:ext uri="{BB962C8B-B14F-4D97-AF65-F5344CB8AC3E}">
        <p14:creationId xmlns:p14="http://schemas.microsoft.com/office/powerpoint/2010/main" val="2163225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Action Plan</a:t>
            </a:r>
            <a:endParaRPr lang="en-US" dirty="0"/>
          </a:p>
        </p:txBody>
      </p:sp>
      <p:sp>
        <p:nvSpPr>
          <p:cNvPr id="8" name="Text Placeholder 7"/>
          <p:cNvSpPr>
            <a:spLocks noGrp="1"/>
          </p:cNvSpPr>
          <p:nvPr>
            <p:ph type="body" idx="1"/>
          </p:nvPr>
        </p:nvSpPr>
        <p:spPr/>
        <p:txBody>
          <a:bodyPr/>
          <a:lstStyle/>
          <a:p>
            <a:endParaRPr lang="en-US"/>
          </a:p>
        </p:txBody>
      </p:sp>
    </p:spTree>
    <p:extLst>
      <p:ext uri="{BB962C8B-B14F-4D97-AF65-F5344CB8AC3E}">
        <p14:creationId xmlns:p14="http://schemas.microsoft.com/office/powerpoint/2010/main" val="1972520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Inquiry-Based Project Team</a:t>
            </a:r>
            <a:endParaRPr lang="en-US" dirty="0"/>
          </a:p>
        </p:txBody>
      </p:sp>
      <p:sp>
        <p:nvSpPr>
          <p:cNvPr id="3" name="Content Placeholder 2"/>
          <p:cNvSpPr>
            <a:spLocks noGrp="1"/>
          </p:cNvSpPr>
          <p:nvPr>
            <p:ph idx="1"/>
          </p:nvPr>
        </p:nvSpPr>
        <p:spPr/>
        <p:txBody>
          <a:bodyPr>
            <a:normAutofit/>
          </a:bodyPr>
          <a:lstStyle/>
          <a:p>
            <a:r>
              <a:rPr lang="en-US" sz="3600" dirty="0" smtClean="0"/>
              <a:t>Kyrstn Was: Instructional Coach</a:t>
            </a:r>
          </a:p>
          <a:p>
            <a:r>
              <a:rPr lang="en-US" sz="3600" dirty="0" err="1" smtClean="0"/>
              <a:t>Laxmi</a:t>
            </a:r>
            <a:r>
              <a:rPr lang="en-US" sz="3600" dirty="0" smtClean="0"/>
              <a:t> Chari: Building Principal</a:t>
            </a:r>
          </a:p>
          <a:p>
            <a:r>
              <a:rPr lang="en-US" sz="3600" dirty="0" smtClean="0"/>
              <a:t>Kathy Rodgers: First Grade Teacher</a:t>
            </a:r>
          </a:p>
          <a:p>
            <a:r>
              <a:rPr lang="en-US" sz="3600" dirty="0" smtClean="0"/>
              <a:t>Melissa Flinn: PTA President/Parent/Community Member</a:t>
            </a:r>
          </a:p>
        </p:txBody>
      </p:sp>
    </p:spTree>
    <p:extLst>
      <p:ext uri="{BB962C8B-B14F-4D97-AF65-F5344CB8AC3E}">
        <p14:creationId xmlns:p14="http://schemas.microsoft.com/office/powerpoint/2010/main" val="2713823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Plan: 3 Proposed solutions</a:t>
            </a:r>
            <a:endParaRPr lang="en-US" dirty="0"/>
          </a:p>
        </p:txBody>
      </p:sp>
      <p:graphicFrame>
        <p:nvGraphicFramePr>
          <p:cNvPr id="4" name="Content Placeholder 3" descr="Vertical bullet list showing 3 groups arranged one below the other and bullet points are present under each group."/>
          <p:cNvGraphicFramePr>
            <a:graphicFrameLocks noGrp="1"/>
          </p:cNvGraphicFramePr>
          <p:nvPr>
            <p:ph sz="half" idx="1"/>
            <p:extLst>
              <p:ext uri="{D42A27DB-BD31-4B8C-83A1-F6EECF244321}">
                <p14:modId xmlns:p14="http://schemas.microsoft.com/office/powerpoint/2010/main" val="3129909768"/>
              </p:ext>
            </p:extLst>
          </p:nvPr>
        </p:nvGraphicFramePr>
        <p:xfrm>
          <a:off x="1522413" y="1905000"/>
          <a:ext cx="44196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descr="https://img.washingtonpost.com/blogs/answer-sheet/files/2013/03/closed-300x233.jpg"/>
          <p:cNvPicPr>
            <a:picLocks noChangeAspect="1" noChangeArrowheads="1"/>
          </p:cNvPicPr>
          <p:nvPr/>
        </p:nvPicPr>
        <p:blipFill>
          <a:blip r:embed="rId7">
            <a:extLst>
              <a:ext uri="{BEBA8EAE-BF5A-486C-A8C5-ECC9F3942E4B}">
                <a14:imgProps xmlns:a14="http://schemas.microsoft.com/office/drawing/2010/main">
                  <a14:imgLayer r:embed="rId8">
                    <a14:imgEffect>
                      <a14:artisticPencilGrayscale/>
                    </a14:imgEffect>
                  </a14:imgLayer>
                </a14:imgProps>
              </a:ext>
              <a:ext uri="{28A0092B-C50C-407E-A947-70E740481C1C}">
                <a14:useLocalDpi xmlns:a14="http://schemas.microsoft.com/office/drawing/2010/main" val="0"/>
              </a:ext>
            </a:extLst>
          </a:blip>
          <a:srcRect/>
          <a:stretch>
            <a:fillRect/>
          </a:stretch>
        </p:blipFill>
        <p:spPr bwMode="auto">
          <a:xfrm>
            <a:off x="6856412" y="1994154"/>
            <a:ext cx="4419600" cy="34325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9555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A: Supporting the Community</a:t>
            </a:r>
            <a:endParaRPr lang="en-US" dirty="0"/>
          </a:p>
        </p:txBody>
      </p:sp>
      <p:sp>
        <p:nvSpPr>
          <p:cNvPr id="3" name="Content Placeholder 2"/>
          <p:cNvSpPr>
            <a:spLocks noGrp="1"/>
          </p:cNvSpPr>
          <p:nvPr>
            <p:ph idx="1"/>
          </p:nvPr>
        </p:nvSpPr>
        <p:spPr/>
        <p:txBody>
          <a:bodyPr>
            <a:normAutofit fontScale="70000" lnSpcReduction="20000"/>
          </a:bodyPr>
          <a:lstStyle/>
          <a:p>
            <a:pPr marL="0" indent="0">
              <a:lnSpc>
                <a:spcPct val="100000"/>
              </a:lnSpc>
              <a:spcBef>
                <a:spcPts val="0"/>
              </a:spcBef>
              <a:buNone/>
            </a:pPr>
            <a:r>
              <a:rPr lang="en-US" b="1" dirty="0" smtClean="0"/>
              <a:t>Solution:</a:t>
            </a:r>
          </a:p>
          <a:p>
            <a:pPr marL="0" indent="0">
              <a:lnSpc>
                <a:spcPct val="100000"/>
              </a:lnSpc>
              <a:spcBef>
                <a:spcPts val="0"/>
              </a:spcBef>
              <a:buNone/>
            </a:pPr>
            <a:r>
              <a:rPr lang="en-US" dirty="0" smtClean="0"/>
              <a:t>To provide the community opportunities to celebrate, honor  and experience any emotion surrounding the closing of the </a:t>
            </a:r>
            <a:r>
              <a:rPr lang="en-US" dirty="0" err="1" smtClean="0"/>
              <a:t>Bettes</a:t>
            </a:r>
            <a:r>
              <a:rPr lang="en-US" dirty="0" smtClean="0"/>
              <a:t> Elementary to the community. </a:t>
            </a:r>
          </a:p>
          <a:p>
            <a:pPr marL="0" indent="0">
              <a:lnSpc>
                <a:spcPct val="100000"/>
              </a:lnSpc>
              <a:spcBef>
                <a:spcPts val="0"/>
              </a:spcBef>
              <a:buNone/>
            </a:pPr>
            <a:endParaRPr lang="en-US" dirty="0"/>
          </a:p>
          <a:p>
            <a:pPr marL="0" indent="0">
              <a:lnSpc>
                <a:spcPct val="100000"/>
              </a:lnSpc>
              <a:spcBef>
                <a:spcPts val="0"/>
              </a:spcBef>
              <a:buNone/>
            </a:pPr>
            <a:r>
              <a:rPr lang="en-US" b="1" dirty="0" smtClean="0"/>
              <a:t>Research:</a:t>
            </a:r>
          </a:p>
          <a:p>
            <a:pPr marL="0" indent="0">
              <a:lnSpc>
                <a:spcPct val="100000"/>
              </a:lnSpc>
              <a:spcBef>
                <a:spcPts val="0"/>
              </a:spcBef>
              <a:buNone/>
            </a:pPr>
            <a:r>
              <a:rPr lang="en-US" dirty="0"/>
              <a:t>Schools and neighborhoods are intertwined because neighborhoods are</a:t>
            </a:r>
          </a:p>
          <a:p>
            <a:pPr marL="0" indent="0">
              <a:lnSpc>
                <a:spcPct val="100000"/>
              </a:lnSpc>
              <a:spcBef>
                <a:spcPts val="0"/>
              </a:spcBef>
              <a:buNone/>
            </a:pPr>
            <a:r>
              <a:rPr lang="en-US" dirty="0"/>
              <a:t>not just neutral sites where everyday life and culture unfolds; rather they are</a:t>
            </a:r>
          </a:p>
          <a:p>
            <a:pPr marL="0" indent="0">
              <a:lnSpc>
                <a:spcPct val="100000"/>
              </a:lnSpc>
              <a:spcBef>
                <a:spcPts val="0"/>
              </a:spcBef>
              <a:buNone/>
            </a:pPr>
            <a:r>
              <a:rPr lang="en-US" dirty="0"/>
              <a:t>catalytic places that will positively or negatively influence socioeconomic</a:t>
            </a:r>
          </a:p>
          <a:p>
            <a:pPr marL="0" indent="0">
              <a:lnSpc>
                <a:spcPct val="100000"/>
              </a:lnSpc>
              <a:spcBef>
                <a:spcPts val="0"/>
              </a:spcBef>
              <a:buNone/>
            </a:pPr>
            <a:r>
              <a:rPr lang="en-US" dirty="0"/>
              <a:t>outcomes of its residents, including the children (Driscoll, 2001). The reason</a:t>
            </a:r>
          </a:p>
          <a:p>
            <a:pPr marL="0" indent="0">
              <a:lnSpc>
                <a:spcPct val="100000"/>
              </a:lnSpc>
              <a:spcBef>
                <a:spcPts val="0"/>
              </a:spcBef>
              <a:buNone/>
            </a:pPr>
            <a:r>
              <a:rPr lang="en-US" dirty="0"/>
              <a:t>is that neighborhoods act on people and people act on the </a:t>
            </a:r>
            <a:r>
              <a:rPr lang="en-US" dirty="0" smtClean="0"/>
              <a:t>neighborhoods, with </a:t>
            </a:r>
            <a:r>
              <a:rPr lang="en-US" dirty="0"/>
              <a:t>social institutions functioning as a mediating force betwixt and </a:t>
            </a:r>
            <a:r>
              <a:rPr lang="en-US" dirty="0" smtClean="0"/>
              <a:t>between them</a:t>
            </a:r>
            <a:r>
              <a:rPr lang="en-US" dirty="0"/>
              <a:t>. Schools can be the anchors of their communities (Porter &amp; Kramer, </a:t>
            </a:r>
            <a:r>
              <a:rPr lang="en-US" dirty="0" smtClean="0"/>
              <a:t>2011).  A school</a:t>
            </a:r>
            <a:r>
              <a:rPr lang="en-US" dirty="0"/>
              <a:t>, even more so than </a:t>
            </a:r>
            <a:r>
              <a:rPr lang="en-US" dirty="0" smtClean="0"/>
              <a:t>a </a:t>
            </a:r>
            <a:r>
              <a:rPr lang="en-US" dirty="0"/>
              <a:t>church, </a:t>
            </a:r>
            <a:r>
              <a:rPr lang="en-US" dirty="0" smtClean="0"/>
              <a:t>melds a population </a:t>
            </a:r>
            <a:r>
              <a:rPr lang="en-US" dirty="0"/>
              <a:t>together and </a:t>
            </a:r>
            <a:r>
              <a:rPr lang="en-US" dirty="0" smtClean="0"/>
              <a:t>gives a </a:t>
            </a:r>
            <a:r>
              <a:rPr lang="en-US" dirty="0"/>
              <a:t>community a sense of pride and oneness. </a:t>
            </a:r>
            <a:r>
              <a:rPr lang="en-US" dirty="0" smtClean="0"/>
              <a:t> Community schools create memories for generations that bonds a community together. </a:t>
            </a:r>
            <a:r>
              <a:rPr lang="en-US" dirty="0"/>
              <a:t>In many low-income communities, neighborhood schools are long-standing anchors and support systems. Closing neighborhood schools disrupts and further destabilizes communities that are already burdened with other forms of instability. </a:t>
            </a:r>
          </a:p>
        </p:txBody>
      </p:sp>
    </p:spTree>
    <p:extLst>
      <p:ext uri="{BB962C8B-B14F-4D97-AF65-F5344CB8AC3E}">
        <p14:creationId xmlns:p14="http://schemas.microsoft.com/office/powerpoint/2010/main" val="1027722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Plan: Solution </a:t>
            </a:r>
            <a:r>
              <a:rPr lang="en-US" dirty="0" smtClean="0"/>
              <a:t>A </a:t>
            </a:r>
            <a:endParaRPr lang="en-US" dirty="0"/>
          </a:p>
        </p:txBody>
      </p:sp>
      <p:sp>
        <p:nvSpPr>
          <p:cNvPr id="3" name="Content Placeholder 2"/>
          <p:cNvSpPr>
            <a:spLocks noGrp="1"/>
          </p:cNvSpPr>
          <p:nvPr>
            <p:ph idx="1"/>
          </p:nvPr>
        </p:nvSpPr>
        <p:spPr/>
        <p:txBody>
          <a:bodyPr/>
          <a:lstStyle/>
          <a:p>
            <a:pPr marL="0" indent="0">
              <a:buNone/>
            </a:pPr>
            <a:r>
              <a:rPr lang="en-US" b="1" dirty="0"/>
              <a:t>Community </a:t>
            </a:r>
            <a:r>
              <a:rPr lang="en-US" b="1" dirty="0" smtClean="0"/>
              <a:t>engagement</a:t>
            </a:r>
            <a:endParaRPr lang="en-US" b="1" dirty="0"/>
          </a:p>
        </p:txBody>
      </p:sp>
      <p:graphicFrame>
        <p:nvGraphicFramePr>
          <p:cNvPr id="4" name="Table 3"/>
          <p:cNvGraphicFramePr>
            <a:graphicFrameLocks noGrp="1"/>
          </p:cNvGraphicFramePr>
          <p:nvPr>
            <p:extLst>
              <p:ext uri="{D42A27DB-BD31-4B8C-83A1-F6EECF244321}">
                <p14:modId xmlns:p14="http://schemas.microsoft.com/office/powerpoint/2010/main" val="276325855"/>
              </p:ext>
            </p:extLst>
          </p:nvPr>
        </p:nvGraphicFramePr>
        <p:xfrm>
          <a:off x="1522412" y="2410460"/>
          <a:ext cx="9677399" cy="4114800"/>
        </p:xfrm>
        <a:graphic>
          <a:graphicData uri="http://schemas.openxmlformats.org/drawingml/2006/table">
            <a:tbl>
              <a:tblPr firstRow="1" bandRow="1">
                <a:tableStyleId>{9D7B26C5-4107-4FEC-AEDC-1716B250A1EF}</a:tableStyleId>
              </a:tblPr>
              <a:tblGrid>
                <a:gridCol w="1777859"/>
                <a:gridCol w="1777859"/>
                <a:gridCol w="6121681"/>
              </a:tblGrid>
              <a:tr h="370840">
                <a:tc>
                  <a:txBody>
                    <a:bodyPr/>
                    <a:lstStyle/>
                    <a:p>
                      <a:r>
                        <a:rPr lang="en-US" b="0" dirty="0" smtClean="0"/>
                        <a:t>March</a:t>
                      </a:r>
                      <a:r>
                        <a:rPr lang="en-US" b="0" baseline="0" dirty="0" smtClean="0"/>
                        <a:t> 2017</a:t>
                      </a:r>
                      <a:endParaRPr lang="en-US" b="0" dirty="0"/>
                    </a:p>
                  </a:txBody>
                  <a:tcPr/>
                </a:tc>
                <a:tc>
                  <a:txBody>
                    <a:bodyPr/>
                    <a:lstStyle/>
                    <a:p>
                      <a:r>
                        <a:rPr lang="en-US" b="0" dirty="0" smtClean="0"/>
                        <a:t>Community</a:t>
                      </a:r>
                      <a:r>
                        <a:rPr lang="en-US" b="0" baseline="0" dirty="0" smtClean="0"/>
                        <a:t> Meeting</a:t>
                      </a:r>
                      <a:endParaRPr lang="en-US" b="0" dirty="0"/>
                    </a:p>
                  </a:txBody>
                  <a:tcPr/>
                </a:tc>
                <a:tc>
                  <a:txBody>
                    <a:bodyPr/>
                    <a:lstStyle/>
                    <a:p>
                      <a:r>
                        <a:rPr lang="en-US" b="0" dirty="0" smtClean="0"/>
                        <a:t>Additional</a:t>
                      </a:r>
                      <a:r>
                        <a:rPr lang="en-US" b="0" baseline="0" dirty="0" smtClean="0"/>
                        <a:t> Community meeting explaining the school closure and plan for the building once the school is empty.</a:t>
                      </a:r>
                      <a:endParaRPr lang="en-US" b="0" dirty="0"/>
                    </a:p>
                  </a:txBody>
                  <a:tcPr/>
                </a:tc>
              </a:tr>
              <a:tr h="370840">
                <a:tc>
                  <a:txBody>
                    <a:bodyPr/>
                    <a:lstStyle/>
                    <a:p>
                      <a:r>
                        <a:rPr lang="en-US" b="0" dirty="0" smtClean="0"/>
                        <a:t>May 19, 2017</a:t>
                      </a:r>
                      <a:endParaRPr lang="en-US" b="0" dirty="0"/>
                    </a:p>
                  </a:txBody>
                  <a:tcPr/>
                </a:tc>
                <a:tc>
                  <a:txBody>
                    <a:bodyPr/>
                    <a:lstStyle/>
                    <a:p>
                      <a:r>
                        <a:rPr lang="en-US" b="0" dirty="0" smtClean="0"/>
                        <a:t>Community Table</a:t>
                      </a:r>
                      <a:endParaRPr lang="en-US" b="0" dirty="0"/>
                    </a:p>
                  </a:txBody>
                  <a:tcPr/>
                </a:tc>
                <a:tc>
                  <a:txBody>
                    <a:bodyPr/>
                    <a:lstStyle/>
                    <a:p>
                      <a:r>
                        <a:rPr lang="en-US" b="0" dirty="0" smtClean="0"/>
                        <a:t>Nothing brings a community together like food!  Food provides more than sustenance,</a:t>
                      </a:r>
                      <a:r>
                        <a:rPr lang="en-US" b="0" baseline="0" dirty="0" smtClean="0"/>
                        <a:t> it</a:t>
                      </a:r>
                      <a:r>
                        <a:rPr lang="en-US" b="0" dirty="0" smtClean="0"/>
                        <a:t> promotes community.  Come break bread together to celebrate </a:t>
                      </a:r>
                      <a:r>
                        <a:rPr lang="en-US" b="0" dirty="0" err="1" smtClean="0"/>
                        <a:t>Bettes</a:t>
                      </a:r>
                      <a:r>
                        <a:rPr lang="en-US" b="0" dirty="0" smtClean="0"/>
                        <a:t> Elementary being a cornerstone in this community. As we gather around tables for one last meal, share the connection </a:t>
                      </a:r>
                      <a:r>
                        <a:rPr lang="en-US" b="0" dirty="0" err="1" smtClean="0"/>
                        <a:t>Bettes</a:t>
                      </a:r>
                      <a:r>
                        <a:rPr lang="en-US" b="0" dirty="0" smtClean="0"/>
                        <a:t> was to your family and the community as a whole. </a:t>
                      </a:r>
                      <a:endParaRPr lang="en-US" b="0" dirty="0"/>
                    </a:p>
                  </a:txBody>
                  <a:tcPr/>
                </a:tc>
              </a:tr>
              <a:tr h="370840">
                <a:tc>
                  <a:txBody>
                    <a:bodyPr/>
                    <a:lstStyle/>
                    <a:p>
                      <a:r>
                        <a:rPr lang="en-US" b="0" dirty="0" smtClean="0"/>
                        <a:t>May</a:t>
                      </a:r>
                      <a:r>
                        <a:rPr lang="en-US" b="0" baseline="0" dirty="0" smtClean="0"/>
                        <a:t> 25, 2017</a:t>
                      </a:r>
                      <a:endParaRPr lang="en-US" b="0" dirty="0"/>
                    </a:p>
                  </a:txBody>
                  <a:tcPr/>
                </a:tc>
                <a:tc>
                  <a:txBody>
                    <a:bodyPr/>
                    <a:lstStyle/>
                    <a:p>
                      <a:r>
                        <a:rPr lang="en-US" b="0" dirty="0" smtClean="0"/>
                        <a:t>Alumni</a:t>
                      </a:r>
                      <a:r>
                        <a:rPr lang="en-US" b="0" baseline="0" dirty="0" smtClean="0"/>
                        <a:t> Gala</a:t>
                      </a:r>
                      <a:endParaRPr lang="en-US" b="0" dirty="0"/>
                    </a:p>
                  </a:txBody>
                  <a:tcPr/>
                </a:tc>
                <a:tc>
                  <a:txBody>
                    <a:bodyPr/>
                    <a:lstStyle/>
                    <a:p>
                      <a:r>
                        <a:rPr lang="en-US" b="0" dirty="0" smtClean="0"/>
                        <a:t>Alumni Gala at</a:t>
                      </a:r>
                      <a:r>
                        <a:rPr lang="en-US" b="0" baseline="0" dirty="0" smtClean="0"/>
                        <a:t> </a:t>
                      </a:r>
                      <a:r>
                        <a:rPr lang="en-US" b="0" baseline="0" dirty="0" err="1" smtClean="0"/>
                        <a:t>Bettes</a:t>
                      </a:r>
                      <a:r>
                        <a:rPr lang="en-US" b="0" baseline="0" dirty="0" smtClean="0"/>
                        <a:t> to provide alumni, past and present faculty, and friends an opportunity to meet, mingle and explore wonderful memories of this elementary school. </a:t>
                      </a:r>
                      <a:endParaRPr lang="en-US" b="0" dirty="0"/>
                    </a:p>
                  </a:txBody>
                  <a:tcPr/>
                </a:tc>
              </a:tr>
            </a:tbl>
          </a:graphicData>
        </a:graphic>
      </p:graphicFrame>
    </p:spTree>
    <p:extLst>
      <p:ext uri="{BB962C8B-B14F-4D97-AF65-F5344CB8AC3E}">
        <p14:creationId xmlns:p14="http://schemas.microsoft.com/office/powerpoint/2010/main" val="1100627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a:t>
            </a:r>
            <a:r>
              <a:rPr lang="en-US" dirty="0" smtClean="0"/>
              <a:t>B: </a:t>
            </a:r>
            <a:r>
              <a:rPr lang="en-US" dirty="0" smtClean="0"/>
              <a:t>Students and Families</a:t>
            </a:r>
            <a:endParaRPr lang="en-US" dirty="0"/>
          </a:p>
        </p:txBody>
      </p:sp>
      <p:sp>
        <p:nvSpPr>
          <p:cNvPr id="3" name="Content Placeholder 2"/>
          <p:cNvSpPr>
            <a:spLocks noGrp="1"/>
          </p:cNvSpPr>
          <p:nvPr>
            <p:ph idx="1"/>
          </p:nvPr>
        </p:nvSpPr>
        <p:spPr/>
        <p:txBody>
          <a:bodyPr>
            <a:normAutofit fontScale="92500"/>
          </a:bodyPr>
          <a:lstStyle/>
          <a:p>
            <a:pPr marL="0" indent="0">
              <a:lnSpc>
                <a:spcPct val="100000"/>
              </a:lnSpc>
              <a:spcBef>
                <a:spcPts val="0"/>
              </a:spcBef>
              <a:buNone/>
            </a:pPr>
            <a:r>
              <a:rPr lang="en-US" b="1" dirty="0" smtClean="0"/>
              <a:t>Solution</a:t>
            </a:r>
            <a:r>
              <a:rPr lang="en-US" dirty="0" smtClean="0"/>
              <a:t>:</a:t>
            </a:r>
          </a:p>
          <a:p>
            <a:pPr marL="0" indent="0">
              <a:lnSpc>
                <a:spcPct val="100000"/>
              </a:lnSpc>
              <a:spcBef>
                <a:spcPts val="0"/>
              </a:spcBef>
              <a:buNone/>
            </a:pPr>
            <a:r>
              <a:rPr lang="en-US" dirty="0"/>
              <a:t>To provide the community opportunities to celebrate, honor  and experience any emotion surrounding the closing of the </a:t>
            </a:r>
            <a:r>
              <a:rPr lang="en-US" dirty="0" err="1"/>
              <a:t>Bettes</a:t>
            </a:r>
            <a:r>
              <a:rPr lang="en-US" dirty="0"/>
              <a:t> Elementary to the community. </a:t>
            </a:r>
          </a:p>
          <a:p>
            <a:pPr marL="0" indent="0">
              <a:lnSpc>
                <a:spcPct val="100000"/>
              </a:lnSpc>
              <a:spcBef>
                <a:spcPts val="0"/>
              </a:spcBef>
              <a:buNone/>
            </a:pPr>
            <a:endParaRPr lang="en-US" dirty="0" smtClean="0"/>
          </a:p>
          <a:p>
            <a:pPr marL="0" indent="0">
              <a:lnSpc>
                <a:spcPct val="100000"/>
              </a:lnSpc>
              <a:spcBef>
                <a:spcPts val="0"/>
              </a:spcBef>
              <a:buNone/>
            </a:pPr>
            <a:r>
              <a:rPr lang="en-US" b="1" dirty="0" smtClean="0"/>
              <a:t>Research:</a:t>
            </a:r>
          </a:p>
          <a:p>
            <a:pPr marL="0" indent="0">
              <a:lnSpc>
                <a:spcPct val="100000"/>
              </a:lnSpc>
              <a:spcBef>
                <a:spcPts val="0"/>
              </a:spcBef>
              <a:buNone/>
            </a:pPr>
            <a:r>
              <a:rPr lang="en-US" dirty="0" smtClean="0"/>
              <a:t>Schools </a:t>
            </a:r>
            <a:r>
              <a:rPr lang="en-US" dirty="0"/>
              <a:t>play a significant role in </a:t>
            </a:r>
            <a:r>
              <a:rPr lang="en-US" dirty="0" smtClean="0"/>
              <a:t>serving </a:t>
            </a:r>
            <a:r>
              <a:rPr lang="en-US" dirty="0"/>
              <a:t>children, youth and families, providing public space, offering programs, hosting events, building social connections, and providing a hub for many facets of community life. (</a:t>
            </a:r>
            <a:r>
              <a:rPr lang="en-US" dirty="0" err="1"/>
              <a:t>Harkavy</a:t>
            </a:r>
            <a:r>
              <a:rPr lang="en-US" dirty="0"/>
              <a:t> &amp; Zuckerman, </a:t>
            </a:r>
            <a:r>
              <a:rPr lang="en-US" dirty="0" smtClean="0"/>
              <a:t>1999). Schools </a:t>
            </a:r>
            <a:r>
              <a:rPr lang="en-US" dirty="0"/>
              <a:t>are key in developing community connections and pride in the accomplishments of community members.</a:t>
            </a:r>
          </a:p>
        </p:txBody>
      </p:sp>
    </p:spTree>
    <p:extLst>
      <p:ext uri="{BB962C8B-B14F-4D97-AF65-F5344CB8AC3E}">
        <p14:creationId xmlns:p14="http://schemas.microsoft.com/office/powerpoint/2010/main" val="396047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Plan: Solution </a:t>
            </a:r>
            <a:r>
              <a:rPr lang="en-US" dirty="0" smtClean="0"/>
              <a:t>B</a:t>
            </a:r>
            <a:endParaRPr lang="en-US" dirty="0"/>
          </a:p>
        </p:txBody>
      </p:sp>
      <p:sp>
        <p:nvSpPr>
          <p:cNvPr id="3" name="Content Placeholder 2"/>
          <p:cNvSpPr>
            <a:spLocks noGrp="1"/>
          </p:cNvSpPr>
          <p:nvPr>
            <p:ph idx="1"/>
          </p:nvPr>
        </p:nvSpPr>
        <p:spPr/>
        <p:txBody>
          <a:bodyPr>
            <a:normAutofit/>
          </a:bodyPr>
          <a:lstStyle/>
          <a:p>
            <a:r>
              <a:rPr lang="en-US" dirty="0"/>
              <a:t>Special field trips and activities to reward </a:t>
            </a:r>
            <a:r>
              <a:rPr lang="en-US" dirty="0" smtClean="0"/>
              <a:t>good behavior </a:t>
            </a:r>
            <a:r>
              <a:rPr lang="en-US" dirty="0"/>
              <a:t>and academics.</a:t>
            </a:r>
          </a:p>
          <a:p>
            <a:r>
              <a:rPr lang="en-US" dirty="0" smtClean="0"/>
              <a:t>Fun </a:t>
            </a:r>
            <a:r>
              <a:rPr lang="en-US" dirty="0"/>
              <a:t>Fridays or other weekly activities to allow </a:t>
            </a:r>
            <a:r>
              <a:rPr lang="en-US" dirty="0" smtClean="0"/>
              <a:t>for a </a:t>
            </a:r>
            <a:r>
              <a:rPr lang="en-US" dirty="0"/>
              <a:t>break in schedule that are unique to </a:t>
            </a:r>
            <a:r>
              <a:rPr lang="en-US" dirty="0" smtClean="0"/>
              <a:t>students in </a:t>
            </a:r>
            <a:r>
              <a:rPr lang="en-US" dirty="0"/>
              <a:t>the last class.</a:t>
            </a:r>
          </a:p>
          <a:p>
            <a:r>
              <a:rPr lang="en-US" dirty="0" smtClean="0"/>
              <a:t>Arrange </a:t>
            </a:r>
            <a:r>
              <a:rPr lang="en-US" dirty="0"/>
              <a:t>field trips for students to visit </a:t>
            </a:r>
            <a:r>
              <a:rPr lang="en-US" dirty="0" smtClean="0"/>
              <a:t>other schools </a:t>
            </a:r>
            <a:r>
              <a:rPr lang="en-US" dirty="0"/>
              <a:t>with their parents.</a:t>
            </a:r>
          </a:p>
          <a:p>
            <a:r>
              <a:rPr lang="en-US" dirty="0" smtClean="0"/>
              <a:t>Continue </a:t>
            </a:r>
            <a:r>
              <a:rPr lang="en-US" dirty="0"/>
              <a:t>as many extracurricular activities </a:t>
            </a:r>
            <a:r>
              <a:rPr lang="en-US" dirty="0" smtClean="0"/>
              <a:t>as possible</a:t>
            </a:r>
            <a:r>
              <a:rPr lang="en-US" dirty="0"/>
              <a:t>.</a:t>
            </a:r>
          </a:p>
          <a:p>
            <a:r>
              <a:rPr lang="en-US" dirty="0" smtClean="0"/>
              <a:t>Celebrate </a:t>
            </a:r>
            <a:r>
              <a:rPr lang="en-US" dirty="0"/>
              <a:t>every accomplishment. </a:t>
            </a:r>
          </a:p>
        </p:txBody>
      </p:sp>
    </p:spTree>
    <p:extLst>
      <p:ext uri="{BB962C8B-B14F-4D97-AF65-F5344CB8AC3E}">
        <p14:creationId xmlns:p14="http://schemas.microsoft.com/office/powerpoint/2010/main" val="840537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Plan: Solution b</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364125558"/>
              </p:ext>
            </p:extLst>
          </p:nvPr>
        </p:nvGraphicFramePr>
        <p:xfrm>
          <a:off x="1522412" y="2410460"/>
          <a:ext cx="9677399" cy="2565400"/>
        </p:xfrm>
        <a:graphic>
          <a:graphicData uri="http://schemas.openxmlformats.org/drawingml/2006/table">
            <a:tbl>
              <a:tblPr firstRow="1" bandRow="1">
                <a:tableStyleId>{9D7B26C5-4107-4FEC-AEDC-1716B250A1EF}</a:tableStyleId>
              </a:tblPr>
              <a:tblGrid>
                <a:gridCol w="1777859"/>
                <a:gridCol w="1777859"/>
                <a:gridCol w="6121681"/>
              </a:tblGrid>
              <a:tr h="370840">
                <a:tc>
                  <a:txBody>
                    <a:bodyPr/>
                    <a:lstStyle/>
                    <a:p>
                      <a:r>
                        <a:rPr lang="en-US" sz="1800" b="0" dirty="0" smtClean="0"/>
                        <a:t>March</a:t>
                      </a:r>
                      <a:r>
                        <a:rPr lang="en-US" sz="1800" b="0" baseline="0" dirty="0" smtClean="0"/>
                        <a:t> 2017</a:t>
                      </a:r>
                      <a:endParaRPr lang="en-US" sz="1800" b="0" dirty="0"/>
                    </a:p>
                  </a:txBody>
                  <a:tcPr/>
                </a:tc>
                <a:tc>
                  <a:txBody>
                    <a:bodyPr/>
                    <a:lstStyle/>
                    <a:p>
                      <a:r>
                        <a:rPr lang="en-US" sz="1800" b="0" dirty="0" smtClean="0"/>
                        <a:t>Community</a:t>
                      </a:r>
                      <a:r>
                        <a:rPr lang="en-US" sz="1800" b="0" baseline="0" dirty="0" smtClean="0"/>
                        <a:t> Meeting</a:t>
                      </a:r>
                      <a:endParaRPr lang="en-US" sz="1800" b="0" dirty="0"/>
                    </a:p>
                  </a:txBody>
                  <a:tcPr/>
                </a:tc>
                <a:tc>
                  <a:txBody>
                    <a:bodyPr/>
                    <a:lstStyle/>
                    <a:p>
                      <a:r>
                        <a:rPr lang="en-US" sz="1800" b="0" dirty="0" smtClean="0"/>
                        <a:t>Additional</a:t>
                      </a:r>
                      <a:r>
                        <a:rPr lang="en-US" sz="1800" b="0" baseline="0" dirty="0" smtClean="0"/>
                        <a:t> Community meeting explaining the school closure and plan for the building once the school is empty.</a:t>
                      </a:r>
                      <a:endParaRPr lang="en-US" sz="1800" b="0" dirty="0"/>
                    </a:p>
                  </a:txBody>
                  <a:tcPr/>
                </a:tc>
              </a:tr>
              <a:tr h="370840">
                <a:tc>
                  <a:txBody>
                    <a:bodyPr/>
                    <a:lstStyle/>
                    <a:p>
                      <a:r>
                        <a:rPr lang="en-US" sz="1800" b="0" dirty="0" smtClean="0"/>
                        <a:t>April 26, 2017</a:t>
                      </a:r>
                      <a:endParaRPr lang="en-US" sz="1800" b="0" dirty="0"/>
                    </a:p>
                  </a:txBody>
                  <a:tcPr/>
                </a:tc>
                <a:tc>
                  <a:txBody>
                    <a:bodyPr/>
                    <a:lstStyle/>
                    <a:p>
                      <a:r>
                        <a:rPr lang="en-US" sz="1800" b="0" dirty="0" smtClean="0"/>
                        <a:t>Akron Civic</a:t>
                      </a:r>
                      <a:r>
                        <a:rPr lang="en-US" sz="1800" b="0" baseline="0" dirty="0" smtClean="0"/>
                        <a:t> Center</a:t>
                      </a:r>
                      <a:endParaRPr lang="en-US" sz="1800" b="0" dirty="0"/>
                    </a:p>
                  </a:txBody>
                  <a:tcPr/>
                </a:tc>
                <a:tc>
                  <a:txBody>
                    <a:bodyPr/>
                    <a:lstStyle/>
                    <a:p>
                      <a:r>
                        <a:rPr lang="en-US" sz="1800" b="0" dirty="0" smtClean="0"/>
                        <a:t>Hansel</a:t>
                      </a:r>
                      <a:r>
                        <a:rPr lang="en-US" sz="1800" b="0" baseline="0" dirty="0" smtClean="0"/>
                        <a:t> and Gretel</a:t>
                      </a:r>
                      <a:endParaRPr lang="en-US" sz="1800" b="0" dirty="0"/>
                    </a:p>
                  </a:txBody>
                  <a:tcPr/>
                </a:tc>
              </a:tr>
              <a:tr h="370840">
                <a:tc>
                  <a:txBody>
                    <a:bodyPr/>
                    <a:lstStyle/>
                    <a:p>
                      <a:r>
                        <a:rPr lang="en-US" sz="1800" b="0" dirty="0" smtClean="0"/>
                        <a:t>May 2, 2017</a:t>
                      </a:r>
                      <a:endParaRPr lang="en-US" sz="1800" b="0" dirty="0"/>
                    </a:p>
                  </a:txBody>
                  <a:tcPr/>
                </a:tc>
                <a:tc>
                  <a:txBody>
                    <a:bodyPr/>
                    <a:lstStyle/>
                    <a:p>
                      <a:r>
                        <a:rPr lang="en-US" sz="1800" b="0" dirty="0" smtClean="0"/>
                        <a:t>Akron Zoo</a:t>
                      </a:r>
                      <a:endParaRPr lang="en-US" sz="1800" b="0" dirty="0"/>
                    </a:p>
                  </a:txBody>
                  <a:tcPr/>
                </a:tc>
                <a:tc>
                  <a:txBody>
                    <a:bodyPr/>
                    <a:lstStyle/>
                    <a:p>
                      <a:endParaRPr lang="en-US" sz="1800" b="0" dirty="0"/>
                    </a:p>
                  </a:txBody>
                  <a:tcPr/>
                </a:tc>
              </a:tr>
              <a:tr h="370840">
                <a:tc>
                  <a:txBody>
                    <a:bodyPr/>
                    <a:lstStyle/>
                    <a:p>
                      <a:r>
                        <a:rPr lang="en-US" sz="1800" b="0" dirty="0" smtClean="0"/>
                        <a:t>May 10, 2017</a:t>
                      </a:r>
                    </a:p>
                    <a:p>
                      <a:r>
                        <a:rPr lang="en-US" sz="1800" b="0" dirty="0" smtClean="0"/>
                        <a:t>May 16, 2017</a:t>
                      </a:r>
                      <a:endParaRPr lang="en-US" sz="1800" b="0" dirty="0"/>
                    </a:p>
                  </a:txBody>
                  <a:tcPr/>
                </a:tc>
                <a:tc>
                  <a:txBody>
                    <a:bodyPr/>
                    <a:lstStyle/>
                    <a:p>
                      <a:r>
                        <a:rPr lang="en-US" sz="1800" b="0" dirty="0" smtClean="0"/>
                        <a:t>School</a:t>
                      </a:r>
                      <a:r>
                        <a:rPr lang="en-US" sz="1800" b="0" baseline="0" dirty="0" smtClean="0"/>
                        <a:t>-wide Field trip</a:t>
                      </a:r>
                      <a:endParaRPr lang="en-US" sz="1800" b="0" dirty="0"/>
                    </a:p>
                  </a:txBody>
                  <a:tcPr/>
                </a:tc>
                <a:tc>
                  <a:txBody>
                    <a:bodyPr/>
                    <a:lstStyle/>
                    <a:p>
                      <a:r>
                        <a:rPr lang="en-US" sz="1800" b="0" dirty="0" smtClean="0"/>
                        <a:t>Field trip to the Akron Museum</a:t>
                      </a:r>
                      <a:endParaRPr lang="en-US" sz="1800" b="0" dirty="0"/>
                    </a:p>
                  </a:txBody>
                  <a:tcPr/>
                </a:tc>
              </a:tr>
            </a:tbl>
          </a:graphicData>
        </a:graphic>
      </p:graphicFrame>
      <p:sp>
        <p:nvSpPr>
          <p:cNvPr id="6" name="Content Placeholder 2"/>
          <p:cNvSpPr>
            <a:spLocks noGrp="1"/>
          </p:cNvSpPr>
          <p:nvPr>
            <p:ph idx="1"/>
          </p:nvPr>
        </p:nvSpPr>
        <p:spPr>
          <a:xfrm>
            <a:off x="1522414" y="1905000"/>
            <a:ext cx="9144000" cy="4267200"/>
          </a:xfrm>
        </p:spPr>
        <p:txBody>
          <a:bodyPr/>
          <a:lstStyle/>
          <a:p>
            <a:pPr marL="0" indent="0">
              <a:buNone/>
            </a:pPr>
            <a:r>
              <a:rPr lang="en-US" b="1" dirty="0" smtClean="0"/>
              <a:t>Students and Families</a:t>
            </a:r>
            <a:endParaRPr lang="en-US" b="1" dirty="0"/>
          </a:p>
        </p:txBody>
      </p:sp>
    </p:spTree>
    <p:extLst>
      <p:ext uri="{BB962C8B-B14F-4D97-AF65-F5344CB8AC3E}">
        <p14:creationId xmlns:p14="http://schemas.microsoft.com/office/powerpoint/2010/main" val="3126078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Plan: Solution b</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674692520"/>
              </p:ext>
            </p:extLst>
          </p:nvPr>
        </p:nvGraphicFramePr>
        <p:xfrm>
          <a:off x="1522412" y="2410460"/>
          <a:ext cx="9677399" cy="3840480"/>
        </p:xfrm>
        <a:graphic>
          <a:graphicData uri="http://schemas.openxmlformats.org/drawingml/2006/table">
            <a:tbl>
              <a:tblPr firstRow="1" bandRow="1">
                <a:tableStyleId>{9D7B26C5-4107-4FEC-AEDC-1716B250A1EF}</a:tableStyleId>
              </a:tblPr>
              <a:tblGrid>
                <a:gridCol w="1777859"/>
                <a:gridCol w="1777859"/>
                <a:gridCol w="6121681"/>
              </a:tblGrid>
              <a:tr h="370840">
                <a:tc>
                  <a:txBody>
                    <a:bodyPr/>
                    <a:lstStyle/>
                    <a:p>
                      <a:r>
                        <a:rPr lang="en-US" b="0" dirty="0" smtClean="0"/>
                        <a:t>May 19, 2017</a:t>
                      </a:r>
                      <a:endParaRPr lang="en-US" b="0" dirty="0"/>
                    </a:p>
                  </a:txBody>
                  <a:tcPr/>
                </a:tc>
                <a:tc>
                  <a:txBody>
                    <a:bodyPr/>
                    <a:lstStyle/>
                    <a:p>
                      <a:r>
                        <a:rPr lang="en-US" b="0" dirty="0" smtClean="0"/>
                        <a:t>Community Table</a:t>
                      </a:r>
                      <a:endParaRPr lang="en-US" b="0" dirty="0"/>
                    </a:p>
                  </a:txBody>
                  <a:tcPr/>
                </a:tc>
                <a:tc>
                  <a:txBody>
                    <a:bodyPr/>
                    <a:lstStyle/>
                    <a:p>
                      <a:r>
                        <a:rPr lang="en-US" b="0" dirty="0" smtClean="0"/>
                        <a:t>Nothing brings a community together like food!  Food provides more than sustenance,</a:t>
                      </a:r>
                      <a:r>
                        <a:rPr lang="en-US" b="0" baseline="0" dirty="0" smtClean="0"/>
                        <a:t> it</a:t>
                      </a:r>
                      <a:r>
                        <a:rPr lang="en-US" b="0" dirty="0" smtClean="0"/>
                        <a:t> promotes community.  Come break bread together to celebrate </a:t>
                      </a:r>
                      <a:r>
                        <a:rPr lang="en-US" b="0" dirty="0" err="1" smtClean="0"/>
                        <a:t>Bettes</a:t>
                      </a:r>
                      <a:r>
                        <a:rPr lang="en-US" b="0" dirty="0" smtClean="0"/>
                        <a:t> Elementary being a cornerstone in this community. As we gather around tables for one last meal, share the connection </a:t>
                      </a:r>
                      <a:r>
                        <a:rPr lang="en-US" b="0" dirty="0" err="1" smtClean="0"/>
                        <a:t>Bettes</a:t>
                      </a:r>
                      <a:r>
                        <a:rPr lang="en-US" b="0" dirty="0" smtClean="0"/>
                        <a:t> was to your family and the community as a whole. </a:t>
                      </a:r>
                      <a:endParaRPr lang="en-US" b="0" dirty="0"/>
                    </a:p>
                  </a:txBody>
                  <a:tcPr/>
                </a:tc>
              </a:tr>
              <a:tr h="370840">
                <a:tc>
                  <a:txBody>
                    <a:bodyPr/>
                    <a:lstStyle/>
                    <a:p>
                      <a:r>
                        <a:rPr lang="en-US" b="0" dirty="0" smtClean="0"/>
                        <a:t>May</a:t>
                      </a:r>
                      <a:r>
                        <a:rPr lang="en-US" b="0" baseline="0" dirty="0" smtClean="0"/>
                        <a:t> 25, 2017</a:t>
                      </a:r>
                      <a:endParaRPr lang="en-US" b="0" dirty="0"/>
                    </a:p>
                  </a:txBody>
                  <a:tcPr/>
                </a:tc>
                <a:tc>
                  <a:txBody>
                    <a:bodyPr/>
                    <a:lstStyle/>
                    <a:p>
                      <a:r>
                        <a:rPr lang="en-US" b="0" dirty="0" smtClean="0"/>
                        <a:t>Alumni</a:t>
                      </a:r>
                      <a:r>
                        <a:rPr lang="en-US" b="0" baseline="0" dirty="0" smtClean="0"/>
                        <a:t> Gala</a:t>
                      </a:r>
                      <a:endParaRPr lang="en-US" b="0" dirty="0"/>
                    </a:p>
                  </a:txBody>
                  <a:tcPr/>
                </a:tc>
                <a:tc>
                  <a:txBody>
                    <a:bodyPr/>
                    <a:lstStyle/>
                    <a:p>
                      <a:r>
                        <a:rPr lang="en-US" b="0" dirty="0" smtClean="0"/>
                        <a:t>Alumni Gala at</a:t>
                      </a:r>
                      <a:r>
                        <a:rPr lang="en-US" b="0" baseline="0" dirty="0" smtClean="0"/>
                        <a:t> </a:t>
                      </a:r>
                      <a:r>
                        <a:rPr lang="en-US" b="0" baseline="0" dirty="0" err="1" smtClean="0"/>
                        <a:t>Bettes</a:t>
                      </a:r>
                      <a:r>
                        <a:rPr lang="en-US" b="0" baseline="0" dirty="0" smtClean="0"/>
                        <a:t> to provide alumni, past and present faculty, and friends an opportunity to meet, mingle and explore wonderful memories of this elementary school. </a:t>
                      </a:r>
                      <a:endParaRPr lang="en-US" b="0" dirty="0"/>
                    </a:p>
                  </a:txBody>
                  <a:tcPr/>
                </a:tc>
              </a:tr>
              <a:tr h="370840">
                <a:tc>
                  <a:txBody>
                    <a:bodyPr/>
                    <a:lstStyle/>
                    <a:p>
                      <a:r>
                        <a:rPr lang="en-US" b="0" dirty="0" smtClean="0"/>
                        <a:t>June</a:t>
                      </a:r>
                      <a:r>
                        <a:rPr lang="en-US" b="0" baseline="0" dirty="0" smtClean="0"/>
                        <a:t> 5, 2017</a:t>
                      </a:r>
                      <a:endParaRPr lang="en-US" b="0" dirty="0"/>
                    </a:p>
                  </a:txBody>
                  <a:tcPr/>
                </a:tc>
                <a:tc>
                  <a:txBody>
                    <a:bodyPr/>
                    <a:lstStyle/>
                    <a:p>
                      <a:r>
                        <a:rPr lang="en-US" b="0" dirty="0" smtClean="0"/>
                        <a:t>Visit</a:t>
                      </a:r>
                      <a:r>
                        <a:rPr lang="en-US" b="0" baseline="0" dirty="0" smtClean="0"/>
                        <a:t> to new school</a:t>
                      </a:r>
                      <a:endParaRPr lang="en-US" b="0" dirty="0"/>
                    </a:p>
                  </a:txBody>
                  <a:tcPr/>
                </a:tc>
                <a:tc>
                  <a:txBody>
                    <a:bodyPr/>
                    <a:lstStyle/>
                    <a:p>
                      <a:r>
                        <a:rPr lang="en-US" b="0" dirty="0" smtClean="0"/>
                        <a:t>The</a:t>
                      </a:r>
                      <a:r>
                        <a:rPr lang="en-US" b="0" baseline="0" dirty="0" smtClean="0"/>
                        <a:t> entire student population and staff will visit the new school for the upcoming school year.</a:t>
                      </a:r>
                      <a:endParaRPr lang="en-US" b="0" dirty="0"/>
                    </a:p>
                  </a:txBody>
                  <a:tcPr/>
                </a:tc>
              </a:tr>
            </a:tbl>
          </a:graphicData>
        </a:graphic>
      </p:graphicFrame>
      <p:sp>
        <p:nvSpPr>
          <p:cNvPr id="6" name="Content Placeholder 2"/>
          <p:cNvSpPr>
            <a:spLocks noGrp="1"/>
          </p:cNvSpPr>
          <p:nvPr>
            <p:ph idx="1"/>
          </p:nvPr>
        </p:nvSpPr>
        <p:spPr>
          <a:xfrm>
            <a:off x="1522414" y="1905000"/>
            <a:ext cx="9144000" cy="4267200"/>
          </a:xfrm>
        </p:spPr>
        <p:txBody>
          <a:bodyPr/>
          <a:lstStyle/>
          <a:p>
            <a:pPr marL="0" indent="0">
              <a:buNone/>
            </a:pPr>
            <a:r>
              <a:rPr lang="en-US" b="1" dirty="0" smtClean="0"/>
              <a:t>Students and Families</a:t>
            </a:r>
            <a:endParaRPr lang="en-US" b="1" dirty="0"/>
          </a:p>
        </p:txBody>
      </p:sp>
    </p:spTree>
    <p:extLst>
      <p:ext uri="{BB962C8B-B14F-4D97-AF65-F5344CB8AC3E}">
        <p14:creationId xmlns:p14="http://schemas.microsoft.com/office/powerpoint/2010/main" val="3824756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Plan: Solution </a:t>
            </a:r>
            <a:r>
              <a:rPr lang="en-US" dirty="0" smtClean="0"/>
              <a:t>B</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695082236"/>
              </p:ext>
            </p:extLst>
          </p:nvPr>
        </p:nvGraphicFramePr>
        <p:xfrm>
          <a:off x="1522412" y="2410460"/>
          <a:ext cx="9677399" cy="3200400"/>
        </p:xfrm>
        <a:graphic>
          <a:graphicData uri="http://schemas.openxmlformats.org/drawingml/2006/table">
            <a:tbl>
              <a:tblPr firstRow="1" bandRow="1">
                <a:tableStyleId>{9D7B26C5-4107-4FEC-AEDC-1716B250A1EF}</a:tableStyleId>
              </a:tblPr>
              <a:tblGrid>
                <a:gridCol w="1777859"/>
                <a:gridCol w="1777859"/>
                <a:gridCol w="6121681"/>
              </a:tblGrid>
              <a:tr h="370840">
                <a:tc>
                  <a:txBody>
                    <a:bodyPr/>
                    <a:lstStyle/>
                    <a:p>
                      <a:r>
                        <a:rPr lang="en-US" b="0" dirty="0" smtClean="0"/>
                        <a:t>June 6, 2017</a:t>
                      </a:r>
                      <a:endParaRPr lang="en-US" b="0" dirty="0"/>
                    </a:p>
                  </a:txBody>
                  <a:tcPr/>
                </a:tc>
                <a:tc>
                  <a:txBody>
                    <a:bodyPr/>
                    <a:lstStyle/>
                    <a:p>
                      <a:r>
                        <a:rPr lang="en-US" b="0" dirty="0" smtClean="0"/>
                        <a:t>School-wide Picnic</a:t>
                      </a:r>
                      <a:endParaRPr lang="en-US" b="0" dirty="0"/>
                    </a:p>
                  </a:txBody>
                  <a:tcPr/>
                </a:tc>
                <a:tc>
                  <a:txBody>
                    <a:bodyPr/>
                    <a:lstStyle/>
                    <a:p>
                      <a:r>
                        <a:rPr lang="en-US" b="0" dirty="0" smtClean="0"/>
                        <a:t>Students receive a “Paw Print” representing being a </a:t>
                      </a:r>
                      <a:r>
                        <a:rPr lang="en-US" b="0" dirty="0" err="1" smtClean="0"/>
                        <a:t>Bettes</a:t>
                      </a:r>
                      <a:r>
                        <a:rPr lang="en-US" b="0" dirty="0" smtClean="0"/>
                        <a:t> bulldog.  </a:t>
                      </a:r>
                    </a:p>
                    <a:p>
                      <a:r>
                        <a:rPr lang="en-US" b="0" dirty="0" smtClean="0"/>
                        <a:t>“Always be a </a:t>
                      </a:r>
                      <a:r>
                        <a:rPr lang="en-US" b="0" dirty="0" err="1" smtClean="0"/>
                        <a:t>Bettes</a:t>
                      </a:r>
                      <a:r>
                        <a:rPr lang="en-US" b="0" dirty="0" smtClean="0"/>
                        <a:t> bulldog!”</a:t>
                      </a:r>
                    </a:p>
                    <a:p>
                      <a:r>
                        <a:rPr lang="en-US" b="0" dirty="0" smtClean="0"/>
                        <a:t>“Bulldogs travel in packs…they are never alone, and even though </a:t>
                      </a:r>
                      <a:r>
                        <a:rPr lang="en-US" b="0" dirty="0" err="1" smtClean="0"/>
                        <a:t>Bettes</a:t>
                      </a:r>
                      <a:r>
                        <a:rPr lang="en-US" b="0" dirty="0" smtClean="0"/>
                        <a:t> is closing, we will be moving together because the paw print represents being a </a:t>
                      </a:r>
                      <a:r>
                        <a:rPr lang="en-US" b="0" dirty="0" err="1" smtClean="0"/>
                        <a:t>Bettes</a:t>
                      </a:r>
                      <a:r>
                        <a:rPr lang="en-US" b="0" dirty="0" smtClean="0"/>
                        <a:t> bulldog…a piece of </a:t>
                      </a:r>
                      <a:r>
                        <a:rPr lang="en-US" b="0" dirty="0" err="1" smtClean="0"/>
                        <a:t>Bettes</a:t>
                      </a:r>
                      <a:r>
                        <a:rPr lang="en-US" b="0" dirty="0" smtClean="0"/>
                        <a:t> will always be with you no matter where you go… All students achieving their fullest potential!”</a:t>
                      </a:r>
                    </a:p>
                  </a:txBody>
                  <a:tcPr/>
                </a:tc>
              </a:tr>
              <a:tr h="370840">
                <a:tc>
                  <a:txBody>
                    <a:bodyPr/>
                    <a:lstStyle/>
                    <a:p>
                      <a:r>
                        <a:rPr lang="en-US" b="0" dirty="0" smtClean="0"/>
                        <a:t>June</a:t>
                      </a:r>
                      <a:r>
                        <a:rPr lang="en-US" b="0" baseline="0" dirty="0" smtClean="0"/>
                        <a:t> 5, 2017</a:t>
                      </a:r>
                      <a:endParaRPr lang="en-US" b="0" dirty="0"/>
                    </a:p>
                  </a:txBody>
                  <a:tcPr/>
                </a:tc>
                <a:tc>
                  <a:txBody>
                    <a:bodyPr/>
                    <a:lstStyle/>
                    <a:p>
                      <a:r>
                        <a:rPr lang="en-US" b="0" dirty="0" smtClean="0"/>
                        <a:t>Visit</a:t>
                      </a:r>
                      <a:r>
                        <a:rPr lang="en-US" b="0" baseline="0" dirty="0" smtClean="0"/>
                        <a:t> to new school</a:t>
                      </a:r>
                      <a:endParaRPr lang="en-US" b="0" dirty="0"/>
                    </a:p>
                  </a:txBody>
                  <a:tcPr/>
                </a:tc>
                <a:tc>
                  <a:txBody>
                    <a:bodyPr/>
                    <a:lstStyle/>
                    <a:p>
                      <a:r>
                        <a:rPr lang="en-US" b="0" dirty="0" smtClean="0"/>
                        <a:t>The</a:t>
                      </a:r>
                      <a:r>
                        <a:rPr lang="en-US" b="0" baseline="0" dirty="0" smtClean="0"/>
                        <a:t> entire student population and staff will visit the new school for the upcoming school year.</a:t>
                      </a:r>
                      <a:endParaRPr lang="en-US" b="0" dirty="0"/>
                    </a:p>
                  </a:txBody>
                  <a:tcPr/>
                </a:tc>
              </a:tr>
            </a:tbl>
          </a:graphicData>
        </a:graphic>
      </p:graphicFrame>
      <p:sp>
        <p:nvSpPr>
          <p:cNvPr id="6" name="Content Placeholder 2"/>
          <p:cNvSpPr>
            <a:spLocks noGrp="1"/>
          </p:cNvSpPr>
          <p:nvPr>
            <p:ph idx="1"/>
          </p:nvPr>
        </p:nvSpPr>
        <p:spPr>
          <a:xfrm>
            <a:off x="1522414" y="1905000"/>
            <a:ext cx="9144000" cy="4267200"/>
          </a:xfrm>
        </p:spPr>
        <p:txBody>
          <a:bodyPr/>
          <a:lstStyle/>
          <a:p>
            <a:pPr marL="0" indent="0">
              <a:buNone/>
            </a:pPr>
            <a:r>
              <a:rPr lang="en-US" b="1" dirty="0" smtClean="0"/>
              <a:t>Students and Families</a:t>
            </a:r>
            <a:endParaRPr lang="en-US" b="1" dirty="0"/>
          </a:p>
        </p:txBody>
      </p:sp>
    </p:spTree>
    <p:extLst>
      <p:ext uri="{BB962C8B-B14F-4D97-AF65-F5344CB8AC3E}">
        <p14:creationId xmlns:p14="http://schemas.microsoft.com/office/powerpoint/2010/main" val="1641079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c: school community</a:t>
            </a:r>
            <a:endParaRPr lang="en-US" dirty="0"/>
          </a:p>
        </p:txBody>
      </p:sp>
      <p:sp>
        <p:nvSpPr>
          <p:cNvPr id="3" name="Content Placeholder 2"/>
          <p:cNvSpPr>
            <a:spLocks noGrp="1"/>
          </p:cNvSpPr>
          <p:nvPr>
            <p:ph idx="1"/>
          </p:nvPr>
        </p:nvSpPr>
        <p:spPr/>
        <p:txBody>
          <a:bodyPr>
            <a:normAutofit fontScale="70000" lnSpcReduction="20000"/>
          </a:bodyPr>
          <a:lstStyle/>
          <a:p>
            <a:pPr marL="0" indent="0">
              <a:lnSpc>
                <a:spcPct val="100000"/>
              </a:lnSpc>
              <a:spcBef>
                <a:spcPts val="0"/>
              </a:spcBef>
              <a:buNone/>
            </a:pPr>
            <a:r>
              <a:rPr lang="en-US" b="1" dirty="0" smtClean="0"/>
              <a:t>Solution:</a:t>
            </a:r>
          </a:p>
          <a:p>
            <a:pPr marL="0" indent="0">
              <a:lnSpc>
                <a:spcPct val="100000"/>
              </a:lnSpc>
              <a:spcBef>
                <a:spcPts val="0"/>
              </a:spcBef>
              <a:buNone/>
            </a:pPr>
            <a:r>
              <a:rPr lang="en-US" dirty="0"/>
              <a:t>To provide </a:t>
            </a:r>
            <a:r>
              <a:rPr lang="en-US" dirty="0" smtClean="0"/>
              <a:t>school community a time to celebrate</a:t>
            </a:r>
            <a:r>
              <a:rPr lang="en-US" dirty="0"/>
              <a:t>, honor  and experience any emotion surrounding the closing of the </a:t>
            </a:r>
            <a:r>
              <a:rPr lang="en-US" dirty="0" err="1"/>
              <a:t>Bettes</a:t>
            </a:r>
            <a:r>
              <a:rPr lang="en-US" dirty="0"/>
              <a:t> Elementary to the </a:t>
            </a:r>
            <a:r>
              <a:rPr lang="en-US" dirty="0" smtClean="0"/>
              <a:t>community and to know </a:t>
            </a:r>
            <a:r>
              <a:rPr lang="en-US" dirty="0"/>
              <a:t>that they </a:t>
            </a:r>
            <a:r>
              <a:rPr lang="en-US" dirty="0" smtClean="0"/>
              <a:t>are appreciated for their continued service to educating students.</a:t>
            </a:r>
            <a:endParaRPr lang="en-US" dirty="0"/>
          </a:p>
          <a:p>
            <a:pPr marL="0" indent="0">
              <a:lnSpc>
                <a:spcPct val="100000"/>
              </a:lnSpc>
              <a:spcBef>
                <a:spcPts val="0"/>
              </a:spcBef>
              <a:buNone/>
            </a:pPr>
            <a:endParaRPr lang="en-US" dirty="0" smtClean="0"/>
          </a:p>
          <a:p>
            <a:pPr marL="0" indent="0">
              <a:lnSpc>
                <a:spcPct val="100000"/>
              </a:lnSpc>
              <a:spcBef>
                <a:spcPts val="0"/>
              </a:spcBef>
              <a:buNone/>
            </a:pPr>
            <a:r>
              <a:rPr lang="en-US" dirty="0" smtClean="0"/>
              <a:t>Research:</a:t>
            </a:r>
          </a:p>
          <a:p>
            <a:pPr marL="0" indent="0">
              <a:lnSpc>
                <a:spcPct val="100000"/>
              </a:lnSpc>
              <a:spcBef>
                <a:spcPts val="0"/>
              </a:spcBef>
              <a:buNone/>
            </a:pPr>
            <a:r>
              <a:rPr lang="en-US" dirty="0"/>
              <a:t>Schools are often the one institution still surviving in low-income neighborhoods, and they serve as a point of pride and community for families. </a:t>
            </a:r>
            <a:r>
              <a:rPr lang="en-US" dirty="0" smtClean="0"/>
              <a:t> Schools  blend </a:t>
            </a:r>
            <a:r>
              <a:rPr lang="en-US" dirty="0"/>
              <a:t>together </a:t>
            </a:r>
            <a:r>
              <a:rPr lang="en-US" dirty="0" smtClean="0"/>
              <a:t>diverse </a:t>
            </a:r>
            <a:r>
              <a:rPr lang="en-US" dirty="0"/>
              <a:t>social groups and </a:t>
            </a:r>
            <a:r>
              <a:rPr lang="en-US" dirty="0" smtClean="0"/>
              <a:t>transform them </a:t>
            </a:r>
            <a:r>
              <a:rPr lang="en-US" dirty="0"/>
              <a:t>into one people, despite the socioeconomic cleavages that separated </a:t>
            </a:r>
            <a:r>
              <a:rPr lang="en-US" dirty="0" smtClean="0"/>
              <a:t>them</a:t>
            </a:r>
            <a:r>
              <a:rPr lang="en-US" dirty="0"/>
              <a:t>. Inner-city public schools are anchor institutions that are situated in distressed</a:t>
            </a:r>
            <a:r>
              <a:rPr lang="en-US" dirty="0" smtClean="0"/>
              <a:t>, jobless </a:t>
            </a:r>
            <a:r>
              <a:rPr lang="en-US" dirty="0"/>
              <a:t>and underdeveloped neighborhoods. They are rooted in these </a:t>
            </a:r>
            <a:r>
              <a:rPr lang="en-US" dirty="0" smtClean="0"/>
              <a:t>locales because </a:t>
            </a:r>
            <a:r>
              <a:rPr lang="en-US" dirty="0"/>
              <a:t>of their mission, capital investment and clientele (</a:t>
            </a:r>
            <a:r>
              <a:rPr lang="en-US" dirty="0" err="1"/>
              <a:t>Harkavy</a:t>
            </a:r>
            <a:r>
              <a:rPr lang="en-US" dirty="0"/>
              <a:t> </a:t>
            </a:r>
            <a:r>
              <a:rPr lang="en-US" dirty="0" smtClean="0"/>
              <a:t>&amp; Zuckerman</a:t>
            </a:r>
            <a:r>
              <a:rPr lang="en-US" dirty="0"/>
              <a:t>, 1999). Schools and neighborhoods are intertwined because neighborhoods </a:t>
            </a:r>
            <a:r>
              <a:rPr lang="en-US" dirty="0" smtClean="0"/>
              <a:t>are not </a:t>
            </a:r>
            <a:r>
              <a:rPr lang="en-US" dirty="0"/>
              <a:t>just neutral sites where everyday life and culture unfolds; rather they </a:t>
            </a:r>
            <a:r>
              <a:rPr lang="en-US" dirty="0" smtClean="0"/>
              <a:t>are catalytic </a:t>
            </a:r>
            <a:r>
              <a:rPr lang="en-US" dirty="0"/>
              <a:t>places that will positively or negatively influence </a:t>
            </a:r>
            <a:r>
              <a:rPr lang="en-US" dirty="0" smtClean="0"/>
              <a:t>socioeconomic outcomes </a:t>
            </a:r>
            <a:r>
              <a:rPr lang="en-US" dirty="0"/>
              <a:t>of its residents, including the children (Driscoll, 2001). The </a:t>
            </a:r>
            <a:r>
              <a:rPr lang="en-US" dirty="0" smtClean="0"/>
              <a:t>reason is </a:t>
            </a:r>
            <a:r>
              <a:rPr lang="en-US" dirty="0"/>
              <a:t>that neighborhoods act on people and people act on the neighborhoods</a:t>
            </a:r>
            <a:r>
              <a:rPr lang="en-US" dirty="0" smtClean="0"/>
              <a:t>, with </a:t>
            </a:r>
            <a:r>
              <a:rPr lang="en-US" dirty="0"/>
              <a:t>social institutions functioning as a mediating force betwixt and </a:t>
            </a:r>
            <a:r>
              <a:rPr lang="en-US" dirty="0" smtClean="0"/>
              <a:t>between them</a:t>
            </a:r>
            <a:r>
              <a:rPr lang="en-US" dirty="0"/>
              <a:t>.</a:t>
            </a:r>
          </a:p>
        </p:txBody>
      </p:sp>
    </p:spTree>
    <p:extLst>
      <p:ext uri="{BB962C8B-B14F-4D97-AF65-F5344CB8AC3E}">
        <p14:creationId xmlns:p14="http://schemas.microsoft.com/office/powerpoint/2010/main" val="1086840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Plan: Solution </a:t>
            </a:r>
            <a:r>
              <a:rPr lang="en-US" dirty="0" smtClean="0"/>
              <a:t>C</a:t>
            </a:r>
            <a:endParaRPr lang="en-US" dirty="0"/>
          </a:p>
        </p:txBody>
      </p:sp>
      <p:sp>
        <p:nvSpPr>
          <p:cNvPr id="3" name="Content Placeholder 2"/>
          <p:cNvSpPr>
            <a:spLocks noGrp="1"/>
          </p:cNvSpPr>
          <p:nvPr>
            <p:ph idx="1"/>
          </p:nvPr>
        </p:nvSpPr>
        <p:spPr/>
        <p:txBody>
          <a:bodyPr>
            <a:normAutofit/>
          </a:bodyPr>
          <a:lstStyle/>
          <a:p>
            <a:r>
              <a:rPr lang="en-US" dirty="0"/>
              <a:t>Reduce the number of commitments (e.g</a:t>
            </a:r>
            <a:r>
              <a:rPr lang="en-US" dirty="0" smtClean="0"/>
              <a:t>. meetings</a:t>
            </a:r>
            <a:r>
              <a:rPr lang="en-US" dirty="0"/>
              <a:t>) outside the normal school day. </a:t>
            </a:r>
            <a:r>
              <a:rPr lang="en-US" dirty="0" smtClean="0"/>
              <a:t>This will </a:t>
            </a:r>
            <a:r>
              <a:rPr lang="en-US" dirty="0"/>
              <a:t>assist in staff cooperation.</a:t>
            </a:r>
          </a:p>
          <a:p>
            <a:r>
              <a:rPr lang="en-US" dirty="0" smtClean="0"/>
              <a:t>Assist </a:t>
            </a:r>
            <a:r>
              <a:rPr lang="en-US" dirty="0"/>
              <a:t>staff in preparing for the </a:t>
            </a:r>
            <a:r>
              <a:rPr lang="en-US" dirty="0" smtClean="0"/>
              <a:t>transfer process by providing district guidance with this internal process.</a:t>
            </a:r>
            <a:endParaRPr lang="en-US" dirty="0"/>
          </a:p>
          <a:p>
            <a:r>
              <a:rPr lang="en-US" dirty="0" smtClean="0"/>
              <a:t>Continue </a:t>
            </a:r>
            <a:r>
              <a:rPr lang="en-US" dirty="0"/>
              <a:t>to provide as many </a:t>
            </a:r>
            <a:r>
              <a:rPr lang="en-US" dirty="0" smtClean="0"/>
              <a:t>extracurricular supervising </a:t>
            </a:r>
            <a:r>
              <a:rPr lang="en-US" dirty="0"/>
              <a:t>opportunities as they have had </a:t>
            </a:r>
            <a:r>
              <a:rPr lang="en-US" dirty="0" smtClean="0"/>
              <a:t>in the </a:t>
            </a:r>
            <a:r>
              <a:rPr lang="en-US" dirty="0"/>
              <a:t>past.</a:t>
            </a:r>
          </a:p>
          <a:p>
            <a:r>
              <a:rPr lang="en-US" dirty="0" smtClean="0"/>
              <a:t>Continue </a:t>
            </a:r>
            <a:r>
              <a:rPr lang="en-US" dirty="0"/>
              <a:t>to emphasize trust in them </a:t>
            </a:r>
            <a:r>
              <a:rPr lang="en-US" dirty="0" smtClean="0"/>
              <a:t>and recognize </a:t>
            </a:r>
            <a:r>
              <a:rPr lang="en-US" dirty="0"/>
              <a:t>achievements on a regular basis. </a:t>
            </a:r>
          </a:p>
        </p:txBody>
      </p:sp>
    </p:spTree>
    <p:extLst>
      <p:ext uri="{BB962C8B-B14F-4D97-AF65-F5344CB8AC3E}">
        <p14:creationId xmlns:p14="http://schemas.microsoft.com/office/powerpoint/2010/main" val="3191826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role does each member play on this team?</a:t>
            </a:r>
            <a:endParaRPr lang="en-US" dirty="0"/>
          </a:p>
        </p:txBody>
      </p:sp>
      <p:sp>
        <p:nvSpPr>
          <p:cNvPr id="3" name="Content Placeholder 2"/>
          <p:cNvSpPr>
            <a:spLocks noGrp="1"/>
          </p:cNvSpPr>
          <p:nvPr>
            <p:ph idx="1"/>
          </p:nvPr>
        </p:nvSpPr>
        <p:spPr/>
        <p:txBody>
          <a:bodyPr>
            <a:normAutofit/>
          </a:bodyPr>
          <a:lstStyle/>
          <a:p>
            <a:r>
              <a:rPr lang="en-US" sz="3600" dirty="0" smtClean="0"/>
              <a:t>The members’ role on the Inquiry-Based Project Team was:</a:t>
            </a:r>
          </a:p>
          <a:p>
            <a:pPr lvl="1"/>
            <a:r>
              <a:rPr lang="en-US" sz="3200" dirty="0" smtClean="0"/>
              <a:t>To be actively involved in discussions</a:t>
            </a:r>
          </a:p>
          <a:p>
            <a:pPr lvl="1"/>
            <a:r>
              <a:rPr lang="en-US" sz="3200" dirty="0" smtClean="0"/>
              <a:t>Communicate their learning to others on the team to create solutions to our proposed problem.</a:t>
            </a:r>
            <a:endParaRPr lang="en-US" sz="3200" dirty="0"/>
          </a:p>
        </p:txBody>
      </p:sp>
    </p:spTree>
    <p:extLst>
      <p:ext uri="{BB962C8B-B14F-4D97-AF65-F5344CB8AC3E}">
        <p14:creationId xmlns:p14="http://schemas.microsoft.com/office/powerpoint/2010/main" val="2556543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Plan: Solution </a:t>
            </a:r>
            <a:r>
              <a:rPr lang="en-US" dirty="0" smtClean="0"/>
              <a:t>C</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862457830"/>
              </p:ext>
            </p:extLst>
          </p:nvPr>
        </p:nvGraphicFramePr>
        <p:xfrm>
          <a:off x="1522412" y="2410460"/>
          <a:ext cx="9677399" cy="4206240"/>
        </p:xfrm>
        <a:graphic>
          <a:graphicData uri="http://schemas.openxmlformats.org/drawingml/2006/table">
            <a:tbl>
              <a:tblPr firstRow="1" bandRow="1">
                <a:tableStyleId>{9D7B26C5-4107-4FEC-AEDC-1716B250A1EF}</a:tableStyleId>
              </a:tblPr>
              <a:tblGrid>
                <a:gridCol w="1777859"/>
                <a:gridCol w="1777859"/>
                <a:gridCol w="6121681"/>
              </a:tblGrid>
              <a:tr h="370840">
                <a:tc>
                  <a:txBody>
                    <a:bodyPr/>
                    <a:lstStyle/>
                    <a:p>
                      <a:r>
                        <a:rPr lang="en-US" b="0" dirty="0" smtClean="0"/>
                        <a:t>May 2017</a:t>
                      </a:r>
                      <a:endParaRPr lang="en-US" b="0" dirty="0"/>
                    </a:p>
                  </a:txBody>
                  <a:tcPr/>
                </a:tc>
                <a:tc>
                  <a:txBody>
                    <a:bodyPr/>
                    <a:lstStyle/>
                    <a:p>
                      <a:r>
                        <a:rPr lang="en-US" b="0" dirty="0" smtClean="0"/>
                        <a:t>Transfer</a:t>
                      </a:r>
                      <a:endParaRPr lang="en-US" b="0" dirty="0"/>
                    </a:p>
                  </a:txBody>
                  <a:tcPr/>
                </a:tc>
                <a:tc>
                  <a:txBody>
                    <a:bodyPr/>
                    <a:lstStyle/>
                    <a:p>
                      <a:r>
                        <a:rPr lang="en-US" b="0" dirty="0" smtClean="0"/>
                        <a:t>District help will be provided to support teachers with the minutia of the transfer</a:t>
                      </a:r>
                      <a:r>
                        <a:rPr lang="en-US" b="0" baseline="0" dirty="0" smtClean="0"/>
                        <a:t> process</a:t>
                      </a:r>
                      <a:endParaRPr lang="en-US" b="0" dirty="0" smtClean="0"/>
                    </a:p>
                  </a:txBody>
                  <a:tcPr/>
                </a:tc>
              </a:tr>
              <a:tr h="370840">
                <a:tc>
                  <a:txBody>
                    <a:bodyPr/>
                    <a:lstStyle/>
                    <a:p>
                      <a:r>
                        <a:rPr lang="en-US" b="0" dirty="0" smtClean="0"/>
                        <a:t>May 2017</a:t>
                      </a:r>
                      <a:endParaRPr lang="en-US" b="0" dirty="0"/>
                    </a:p>
                  </a:txBody>
                  <a:tcPr/>
                </a:tc>
                <a:tc>
                  <a:txBody>
                    <a:bodyPr/>
                    <a:lstStyle/>
                    <a:p>
                      <a:r>
                        <a:rPr lang="en-US" b="0" dirty="0" smtClean="0"/>
                        <a:t>School Facebook</a:t>
                      </a:r>
                      <a:r>
                        <a:rPr lang="en-US" b="0" baseline="0" dirty="0" smtClean="0"/>
                        <a:t> Page</a:t>
                      </a:r>
                      <a:endParaRPr lang="en-US" b="0" dirty="0"/>
                    </a:p>
                  </a:txBody>
                  <a:tcPr/>
                </a:tc>
                <a:tc>
                  <a:txBody>
                    <a:bodyPr/>
                    <a:lstStyle/>
                    <a:p>
                      <a:r>
                        <a:rPr lang="en-US" b="0" dirty="0" smtClean="0"/>
                        <a:t>Create a Facebook page</a:t>
                      </a:r>
                      <a:r>
                        <a:rPr lang="en-US" b="0" baseline="0" dirty="0" smtClean="0"/>
                        <a:t> private for staff to remain connected with their co-workers.  </a:t>
                      </a:r>
                      <a:endParaRPr lang="en-US" b="0" dirty="0" smtClean="0"/>
                    </a:p>
                  </a:txBody>
                  <a:tcPr/>
                </a:tc>
              </a:tr>
              <a:tr h="370840">
                <a:tc>
                  <a:txBody>
                    <a:bodyPr/>
                    <a:lstStyle/>
                    <a:p>
                      <a:r>
                        <a:rPr lang="en-US" b="0" dirty="0" smtClean="0"/>
                        <a:t>May 23, 2017</a:t>
                      </a:r>
                      <a:endParaRPr lang="en-US" b="0" dirty="0"/>
                    </a:p>
                  </a:txBody>
                  <a:tcPr/>
                </a:tc>
                <a:tc>
                  <a:txBody>
                    <a:bodyPr/>
                    <a:lstStyle/>
                    <a:p>
                      <a:r>
                        <a:rPr lang="en-US" b="0" dirty="0" smtClean="0"/>
                        <a:t>Staff Meeting</a:t>
                      </a:r>
                      <a:endParaRPr lang="en-US" b="0" dirty="0"/>
                    </a:p>
                  </a:txBody>
                  <a:tcPr/>
                </a:tc>
                <a:tc>
                  <a:txBody>
                    <a:bodyPr/>
                    <a:lstStyle/>
                    <a:p>
                      <a:r>
                        <a:rPr lang="en-US" b="0" dirty="0" smtClean="0"/>
                        <a:t>The Assistant</a:t>
                      </a:r>
                      <a:r>
                        <a:rPr lang="en-US" b="0" baseline="0" dirty="0" smtClean="0"/>
                        <a:t> Superintendent will attend the meeting to assist/facilitate in staff processing the grief and loss of the impending closure of </a:t>
                      </a:r>
                      <a:r>
                        <a:rPr lang="en-US" b="0" baseline="0" dirty="0" err="1" smtClean="0"/>
                        <a:t>Bettes</a:t>
                      </a:r>
                      <a:r>
                        <a:rPr lang="en-US" b="0" baseline="0" dirty="0" smtClean="0"/>
                        <a:t> Elementary.</a:t>
                      </a:r>
                    </a:p>
                  </a:txBody>
                  <a:tcPr/>
                </a:tc>
              </a:tr>
              <a:tr h="370840">
                <a:tc>
                  <a:txBody>
                    <a:bodyPr/>
                    <a:lstStyle/>
                    <a:p>
                      <a:r>
                        <a:rPr lang="en-US" b="0" dirty="0" smtClean="0"/>
                        <a:t>June 8, 2017</a:t>
                      </a:r>
                      <a:endParaRPr lang="en-US" b="0" dirty="0"/>
                    </a:p>
                  </a:txBody>
                  <a:tcPr/>
                </a:tc>
                <a:tc>
                  <a:txBody>
                    <a:bodyPr/>
                    <a:lstStyle/>
                    <a:p>
                      <a:r>
                        <a:rPr lang="en-US" b="0" dirty="0" err="1" smtClean="0"/>
                        <a:t>Bettes</a:t>
                      </a:r>
                      <a:r>
                        <a:rPr lang="en-US" b="0" dirty="0" smtClean="0"/>
                        <a:t> Closing School Meeting</a:t>
                      </a:r>
                      <a:endParaRPr lang="en-US" b="0" dirty="0"/>
                    </a:p>
                  </a:txBody>
                  <a:tcPr/>
                </a:tc>
                <a:tc>
                  <a:txBody>
                    <a:bodyPr/>
                    <a:lstStyle/>
                    <a:p>
                      <a:r>
                        <a:rPr lang="en-US" b="0" baseline="0" dirty="0" smtClean="0"/>
                        <a:t>Award each school community member a Snow Globe.  The significance of the Snow Globes are the flakes are incased in a glass, but when shaken the flakes scatter and land at a different spot.  The flakes are still connected even though they all landed at different spots.</a:t>
                      </a:r>
                    </a:p>
                  </a:txBody>
                  <a:tcPr/>
                </a:tc>
              </a:tr>
            </a:tbl>
          </a:graphicData>
        </a:graphic>
      </p:graphicFrame>
      <p:sp>
        <p:nvSpPr>
          <p:cNvPr id="6" name="Content Placeholder 2"/>
          <p:cNvSpPr>
            <a:spLocks noGrp="1"/>
          </p:cNvSpPr>
          <p:nvPr>
            <p:ph idx="1"/>
          </p:nvPr>
        </p:nvSpPr>
        <p:spPr>
          <a:xfrm>
            <a:off x="1522414" y="1905000"/>
            <a:ext cx="9144000" cy="4267200"/>
          </a:xfrm>
        </p:spPr>
        <p:txBody>
          <a:bodyPr/>
          <a:lstStyle/>
          <a:p>
            <a:pPr marL="0" indent="0">
              <a:buNone/>
            </a:pPr>
            <a:r>
              <a:rPr lang="en-US" b="1" dirty="0" smtClean="0"/>
              <a:t>School Community</a:t>
            </a:r>
            <a:endParaRPr lang="en-US" b="1" dirty="0"/>
          </a:p>
        </p:txBody>
      </p:sp>
    </p:spTree>
    <p:extLst>
      <p:ext uri="{BB962C8B-B14F-4D97-AF65-F5344CB8AC3E}">
        <p14:creationId xmlns:p14="http://schemas.microsoft.com/office/powerpoint/2010/main" val="4150130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Plan: Solution </a:t>
            </a:r>
            <a:r>
              <a:rPr lang="en-US" dirty="0" smtClean="0"/>
              <a:t>C</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67822591"/>
              </p:ext>
            </p:extLst>
          </p:nvPr>
        </p:nvGraphicFramePr>
        <p:xfrm>
          <a:off x="1522412" y="2410460"/>
          <a:ext cx="9677399" cy="3114040"/>
        </p:xfrm>
        <a:graphic>
          <a:graphicData uri="http://schemas.openxmlformats.org/drawingml/2006/table">
            <a:tbl>
              <a:tblPr firstRow="1" bandRow="1">
                <a:tableStyleId>{9D7B26C5-4107-4FEC-AEDC-1716B250A1EF}</a:tableStyleId>
              </a:tblPr>
              <a:tblGrid>
                <a:gridCol w="1777859"/>
                <a:gridCol w="1777859"/>
                <a:gridCol w="6121681"/>
              </a:tblGrid>
              <a:tr h="370840">
                <a:tc>
                  <a:txBody>
                    <a:bodyPr/>
                    <a:lstStyle/>
                    <a:p>
                      <a:r>
                        <a:rPr lang="en-US" b="0" dirty="0" smtClean="0"/>
                        <a:t>Mid-June 2017</a:t>
                      </a:r>
                      <a:endParaRPr lang="en-US" b="0" dirty="0"/>
                    </a:p>
                  </a:txBody>
                  <a:tcPr/>
                </a:tc>
                <a:tc>
                  <a:txBody>
                    <a:bodyPr/>
                    <a:lstStyle/>
                    <a:p>
                      <a:r>
                        <a:rPr lang="en-US" b="0" dirty="0" smtClean="0"/>
                        <a:t>Staff Party</a:t>
                      </a:r>
                      <a:endParaRPr lang="en-US" b="0" dirty="0"/>
                    </a:p>
                  </a:txBody>
                  <a:tcPr/>
                </a:tc>
                <a:tc>
                  <a:txBody>
                    <a:bodyPr/>
                    <a:lstStyle/>
                    <a:p>
                      <a:r>
                        <a:rPr lang="en-US" b="0" dirty="0" smtClean="0"/>
                        <a:t>Off-site staff party.</a:t>
                      </a:r>
                      <a:r>
                        <a:rPr lang="en-US" b="0" baseline="0" dirty="0" smtClean="0"/>
                        <a:t>  The purpose is to have staff celebrate their time together and share fond memories and stories.</a:t>
                      </a:r>
                      <a:endParaRPr lang="en-US" b="0" dirty="0" smtClean="0"/>
                    </a:p>
                  </a:txBody>
                  <a:tcPr/>
                </a:tc>
              </a:tr>
              <a:tr h="370840">
                <a:tc>
                  <a:txBody>
                    <a:bodyPr/>
                    <a:lstStyle/>
                    <a:p>
                      <a:endParaRPr lang="en-US" b="0" dirty="0"/>
                    </a:p>
                  </a:txBody>
                  <a:tcPr/>
                </a:tc>
                <a:tc>
                  <a:txBody>
                    <a:bodyPr/>
                    <a:lstStyle/>
                    <a:p>
                      <a:endParaRPr lang="en-US" b="0" dirty="0"/>
                    </a:p>
                  </a:txBody>
                  <a:tcPr/>
                </a:tc>
                <a:tc>
                  <a:txBody>
                    <a:bodyPr/>
                    <a:lstStyle/>
                    <a:p>
                      <a:endParaRPr lang="en-US" b="0" baseline="0" dirty="0" smtClean="0"/>
                    </a:p>
                  </a:txBody>
                  <a:tcPr/>
                </a:tc>
              </a:tr>
              <a:tr h="370840">
                <a:tc>
                  <a:txBody>
                    <a:bodyPr/>
                    <a:lstStyle/>
                    <a:p>
                      <a:r>
                        <a:rPr lang="en-US" b="0" dirty="0" smtClean="0"/>
                        <a:t>August 2017</a:t>
                      </a:r>
                      <a:endParaRPr lang="en-US" b="0" dirty="0"/>
                    </a:p>
                  </a:txBody>
                  <a:tcPr/>
                </a:tc>
                <a:tc>
                  <a:txBody>
                    <a:bodyPr/>
                    <a:lstStyle/>
                    <a:p>
                      <a:r>
                        <a:rPr lang="en-US" b="0" dirty="0" smtClean="0"/>
                        <a:t>Breakfast</a:t>
                      </a:r>
                      <a:endParaRPr lang="en-US" b="0" dirty="0"/>
                    </a:p>
                  </a:txBody>
                  <a:tcPr/>
                </a:tc>
                <a:tc>
                  <a:txBody>
                    <a:bodyPr/>
                    <a:lstStyle/>
                    <a:p>
                      <a:r>
                        <a:rPr lang="en-US" b="0" dirty="0" smtClean="0"/>
                        <a:t>Staff will get together prior to the start of the 2017-2018 school year to celebrate the up-coming year and connect with each.</a:t>
                      </a:r>
                      <a:endParaRPr lang="en-US" b="0" dirty="0"/>
                    </a:p>
                  </a:txBody>
                  <a:tcPr/>
                </a:tc>
              </a:tr>
              <a:tr h="370840">
                <a:tc>
                  <a:txBody>
                    <a:bodyPr/>
                    <a:lstStyle/>
                    <a:p>
                      <a:r>
                        <a:rPr lang="en-US" b="0" dirty="0" smtClean="0"/>
                        <a:t>Sept-June</a:t>
                      </a:r>
                      <a:r>
                        <a:rPr lang="en-US" b="0" baseline="0" dirty="0" smtClean="0"/>
                        <a:t> 2018</a:t>
                      </a:r>
                      <a:endParaRPr lang="en-US" b="0" dirty="0"/>
                    </a:p>
                  </a:txBody>
                  <a:tcPr/>
                </a:tc>
                <a:tc>
                  <a:txBody>
                    <a:bodyPr/>
                    <a:lstStyle/>
                    <a:p>
                      <a:r>
                        <a:rPr lang="en-US" b="0" dirty="0" smtClean="0"/>
                        <a:t>Monthly</a:t>
                      </a:r>
                      <a:r>
                        <a:rPr lang="en-US" b="0" baseline="0" dirty="0" smtClean="0"/>
                        <a:t> Dinners</a:t>
                      </a:r>
                      <a:endParaRPr lang="en-US" b="0" dirty="0"/>
                    </a:p>
                  </a:txBody>
                  <a:tcPr/>
                </a:tc>
                <a:tc>
                  <a:txBody>
                    <a:bodyPr/>
                    <a:lstStyle/>
                    <a:p>
                      <a:r>
                        <a:rPr lang="en-US" b="0" dirty="0" smtClean="0"/>
                        <a:t>Once a month, a dinner will be planned</a:t>
                      </a:r>
                      <a:r>
                        <a:rPr lang="en-US" b="0" baseline="0" dirty="0" smtClean="0"/>
                        <a:t> for staff, that can attend,  to gather and share stories and to continue to stay connected.  </a:t>
                      </a:r>
                      <a:endParaRPr lang="en-US" b="0" dirty="0"/>
                    </a:p>
                  </a:txBody>
                  <a:tcPr/>
                </a:tc>
              </a:tr>
            </a:tbl>
          </a:graphicData>
        </a:graphic>
      </p:graphicFrame>
      <p:sp>
        <p:nvSpPr>
          <p:cNvPr id="6" name="Content Placeholder 2"/>
          <p:cNvSpPr>
            <a:spLocks noGrp="1"/>
          </p:cNvSpPr>
          <p:nvPr>
            <p:ph idx="1"/>
          </p:nvPr>
        </p:nvSpPr>
        <p:spPr>
          <a:xfrm>
            <a:off x="1522414" y="1905000"/>
            <a:ext cx="9144000" cy="4267200"/>
          </a:xfrm>
        </p:spPr>
        <p:txBody>
          <a:bodyPr/>
          <a:lstStyle/>
          <a:p>
            <a:pPr marL="0" indent="0">
              <a:buNone/>
            </a:pPr>
            <a:r>
              <a:rPr lang="en-US" b="1" dirty="0" smtClean="0"/>
              <a:t>School Community</a:t>
            </a:r>
            <a:endParaRPr lang="en-US" b="1" dirty="0"/>
          </a:p>
        </p:txBody>
      </p:sp>
    </p:spTree>
    <p:extLst>
      <p:ext uri="{BB962C8B-B14F-4D97-AF65-F5344CB8AC3E}">
        <p14:creationId xmlns:p14="http://schemas.microsoft.com/office/powerpoint/2010/main" val="2335061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reaction to this internship</a:t>
            </a:r>
            <a:endParaRPr lang="en-US" dirty="0"/>
          </a:p>
        </p:txBody>
      </p:sp>
      <p:sp>
        <p:nvSpPr>
          <p:cNvPr id="3" name="Content Placeholder 2"/>
          <p:cNvSpPr>
            <a:spLocks noGrp="1"/>
          </p:cNvSpPr>
          <p:nvPr>
            <p:ph idx="1"/>
          </p:nvPr>
        </p:nvSpPr>
        <p:spPr/>
        <p:txBody>
          <a:bodyPr>
            <a:normAutofit fontScale="77500" lnSpcReduction="20000"/>
          </a:bodyPr>
          <a:lstStyle/>
          <a:p>
            <a:r>
              <a:rPr lang="en-US" dirty="0"/>
              <a:t>What did you learn about your school community through this </a:t>
            </a:r>
            <a:r>
              <a:rPr lang="en-US" dirty="0" smtClean="0"/>
              <a:t>process?</a:t>
            </a:r>
          </a:p>
          <a:p>
            <a:pPr lvl="1">
              <a:lnSpc>
                <a:spcPct val="120000"/>
              </a:lnSpc>
            </a:pPr>
            <a:r>
              <a:rPr lang="en-US" dirty="0" smtClean="0"/>
              <a:t>I </a:t>
            </a:r>
            <a:r>
              <a:rPr lang="en-US" dirty="0"/>
              <a:t>learned through this process that my school community is deeply committed to the students at </a:t>
            </a:r>
            <a:r>
              <a:rPr lang="en-US" dirty="0" err="1" smtClean="0"/>
              <a:t>Bettes</a:t>
            </a:r>
            <a:r>
              <a:rPr lang="en-US" dirty="0" smtClean="0"/>
              <a:t> Elementary.  </a:t>
            </a:r>
            <a:endParaRPr lang="en-US" dirty="0"/>
          </a:p>
          <a:p>
            <a:r>
              <a:rPr lang="en-US" dirty="0"/>
              <a:t>What did you learn about yourself throughout this </a:t>
            </a:r>
            <a:r>
              <a:rPr lang="en-US" dirty="0" smtClean="0"/>
              <a:t>process?</a:t>
            </a:r>
          </a:p>
          <a:p>
            <a:pPr lvl="1">
              <a:lnSpc>
                <a:spcPct val="120000"/>
              </a:lnSpc>
            </a:pPr>
            <a:r>
              <a:rPr lang="en-US" dirty="0" smtClean="0"/>
              <a:t>I </a:t>
            </a:r>
            <a:r>
              <a:rPr lang="en-US" dirty="0"/>
              <a:t>learned about myself throughout this process that I too am deeply committed to </a:t>
            </a:r>
            <a:r>
              <a:rPr lang="en-US" dirty="0" err="1" smtClean="0"/>
              <a:t>Bettes</a:t>
            </a:r>
            <a:r>
              <a:rPr lang="en-US" dirty="0" smtClean="0"/>
              <a:t> Elementary and the school community.  I have only been at this school since the beginning of January, but the school community has been warm, inviting and extremely receptive to myself and my various positions (Instructional Coach and Intern).</a:t>
            </a:r>
            <a:endParaRPr lang="en-US" dirty="0"/>
          </a:p>
          <a:p>
            <a:r>
              <a:rPr lang="en-US" dirty="0"/>
              <a:t>To what extent did the structure of this project influence </a:t>
            </a:r>
            <a:r>
              <a:rPr lang="en-US" dirty="0" smtClean="0"/>
              <a:t>school’s needs?</a:t>
            </a:r>
          </a:p>
          <a:p>
            <a:pPr lvl="1">
              <a:lnSpc>
                <a:spcPct val="120000"/>
              </a:lnSpc>
            </a:pPr>
            <a:r>
              <a:rPr lang="en-US" dirty="0" smtClean="0"/>
              <a:t>The </a:t>
            </a:r>
            <a:r>
              <a:rPr lang="en-US" dirty="0"/>
              <a:t>structure and design of this project influenced the school </a:t>
            </a:r>
            <a:r>
              <a:rPr lang="en-US" dirty="0" smtClean="0"/>
              <a:t>schools needs by identifying challenges </a:t>
            </a:r>
            <a:r>
              <a:rPr lang="en-US" dirty="0"/>
              <a:t>facing our school.  With research-based solutions, an action plan was created along with a timeline for implementation to address the </a:t>
            </a:r>
            <a:r>
              <a:rPr lang="en-US" dirty="0" smtClean="0"/>
              <a:t>challenges.</a:t>
            </a:r>
            <a:endParaRPr lang="en-US" dirty="0"/>
          </a:p>
        </p:txBody>
      </p:sp>
    </p:spTree>
    <p:extLst>
      <p:ext uri="{BB962C8B-B14F-4D97-AF65-F5344CB8AC3E}">
        <p14:creationId xmlns:p14="http://schemas.microsoft.com/office/powerpoint/2010/main" val="3673453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Overall reaction to this internship</a:t>
            </a:r>
          </a:p>
        </p:txBody>
      </p:sp>
      <p:sp>
        <p:nvSpPr>
          <p:cNvPr id="3" name="Content Placeholder 2"/>
          <p:cNvSpPr>
            <a:spLocks noGrp="1"/>
          </p:cNvSpPr>
          <p:nvPr>
            <p:ph idx="1"/>
          </p:nvPr>
        </p:nvSpPr>
        <p:spPr/>
        <p:txBody>
          <a:bodyPr>
            <a:normAutofit fontScale="77500" lnSpcReduction="20000"/>
          </a:bodyPr>
          <a:lstStyle/>
          <a:p>
            <a:r>
              <a:rPr lang="en-US" dirty="0"/>
              <a:t>What were the most critical issues facing the school community? How was this </a:t>
            </a:r>
            <a:r>
              <a:rPr lang="en-US" dirty="0" smtClean="0"/>
              <a:t>determined?</a:t>
            </a:r>
          </a:p>
          <a:p>
            <a:pPr lvl="1">
              <a:lnSpc>
                <a:spcPct val="120000"/>
              </a:lnSpc>
            </a:pPr>
            <a:r>
              <a:rPr lang="en-US" dirty="0" smtClean="0"/>
              <a:t>The </a:t>
            </a:r>
            <a:r>
              <a:rPr lang="en-US" dirty="0"/>
              <a:t>most critical issues facing the school community are the two </a:t>
            </a:r>
            <a:r>
              <a:rPr lang="en-US" dirty="0" smtClean="0"/>
              <a:t>challenges what happens when a building closes.  </a:t>
            </a:r>
            <a:r>
              <a:rPr lang="en-US" dirty="0"/>
              <a:t>This was determined through dialogue with the building principal, </a:t>
            </a:r>
            <a:r>
              <a:rPr lang="en-US" dirty="0" smtClean="0"/>
              <a:t>conversations with , </a:t>
            </a:r>
            <a:r>
              <a:rPr lang="en-US" dirty="0"/>
              <a:t>and dialogue with the School Climate Team.</a:t>
            </a:r>
          </a:p>
          <a:p>
            <a:r>
              <a:rPr lang="en-US" dirty="0"/>
              <a:t>To what extent, if any, did you deepen your understanding of American public school culture, politics, and reform? </a:t>
            </a:r>
            <a:endParaRPr lang="en-US" dirty="0" smtClean="0"/>
          </a:p>
          <a:p>
            <a:pPr lvl="1">
              <a:lnSpc>
                <a:spcPct val="120000"/>
              </a:lnSpc>
            </a:pPr>
            <a:r>
              <a:rPr lang="en-US" dirty="0" smtClean="0"/>
              <a:t>This </a:t>
            </a:r>
            <a:r>
              <a:rPr lang="en-US" dirty="0"/>
              <a:t>project and research has deepened my understanding of American public school culture, politics, and reform.  Schools today are faced with the constant changes within the political arena that impact the direction and focus of public schools.  Privatization, commodification and deregulation are the new guiding categories through which schools, teachers, pedagogy and students are defined (English (2014).   English (2014) explains perfectly how I feel</a:t>
            </a:r>
            <a:r>
              <a:rPr lang="en-US" dirty="0" smtClean="0"/>
              <a:t>,</a:t>
            </a:r>
          </a:p>
          <a:p>
            <a:pPr lvl="2">
              <a:lnSpc>
                <a:spcPct val="120000"/>
              </a:lnSpc>
            </a:pPr>
            <a:r>
              <a:rPr lang="en-US" dirty="0" smtClean="0"/>
              <a:t>“</a:t>
            </a:r>
            <a:r>
              <a:rPr lang="en-US" dirty="0"/>
              <a:t>Most academics in the schools of education I know believe in the virtue of the common good.  They believe in social justice.  They see the schools as vital to the security of the nation and the promise of that nation reaching the highest ideals for all” (p. 57)</a:t>
            </a:r>
          </a:p>
        </p:txBody>
      </p:sp>
    </p:spTree>
    <p:extLst>
      <p:ext uri="{BB962C8B-B14F-4D97-AF65-F5344CB8AC3E}">
        <p14:creationId xmlns:p14="http://schemas.microsoft.com/office/powerpoint/2010/main" val="3385320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55000" lnSpcReduction="20000"/>
          </a:bodyPr>
          <a:lstStyle/>
          <a:p>
            <a:pPr marL="457200" indent="-457200">
              <a:buNone/>
            </a:pPr>
            <a:r>
              <a:rPr lang="en-US" dirty="0"/>
              <a:t>Anderson-Butcher, D., Lawson, H.A., </a:t>
            </a:r>
            <a:r>
              <a:rPr lang="en-US" dirty="0" err="1"/>
              <a:t>Iachini</a:t>
            </a:r>
            <a:r>
              <a:rPr lang="en-US" dirty="0"/>
              <a:t>, A., </a:t>
            </a:r>
            <a:r>
              <a:rPr lang="en-US" dirty="0" err="1"/>
              <a:t>Flaspohler</a:t>
            </a:r>
            <a:r>
              <a:rPr lang="en-US" dirty="0"/>
              <a:t>, P., Bean, J. &amp; </a:t>
            </a:r>
            <a:r>
              <a:rPr lang="en-US" dirty="0" err="1"/>
              <a:t>WadeMdivanian</a:t>
            </a:r>
            <a:r>
              <a:rPr lang="en-US" dirty="0"/>
              <a:t>, R. (2010). Emergent evidence in support of a community collaboration model for school improvement. </a:t>
            </a:r>
            <a:r>
              <a:rPr lang="en-US" i="1" dirty="0"/>
              <a:t>Children &amp; Schools</a:t>
            </a:r>
            <a:r>
              <a:rPr lang="en-US" dirty="0"/>
              <a:t>, 32(3), 160–171.</a:t>
            </a:r>
          </a:p>
          <a:p>
            <a:pPr marL="457200" indent="-457200">
              <a:buNone/>
            </a:pPr>
            <a:r>
              <a:rPr lang="en-US" dirty="0" smtClean="0"/>
              <a:t>De la Torre, M. &amp; Gwynne, J. (2009) When schools close: Effects on displaced student in Chicago public schools, Consortium on Chicago School Research at the University of Chicago Urban </a:t>
            </a:r>
            <a:r>
              <a:rPr lang="en-US" dirty="0"/>
              <a:t>Education Institute. </a:t>
            </a:r>
            <a:r>
              <a:rPr lang="en-US" dirty="0" smtClean="0"/>
              <a:t>ccsr.uchicago.edu</a:t>
            </a:r>
          </a:p>
          <a:p>
            <a:pPr marL="457200" indent="-457200">
              <a:buNone/>
            </a:pPr>
            <a:r>
              <a:rPr lang="en-US" dirty="0"/>
              <a:t>Driscoll, M.E. (2001). The sense of place and the neighborhood school: </a:t>
            </a:r>
            <a:r>
              <a:rPr lang="en-US" dirty="0" smtClean="0"/>
              <a:t>Implications for </a:t>
            </a:r>
            <a:r>
              <a:rPr lang="en-US" dirty="0"/>
              <a:t>building social capital and for community development. In R. </a:t>
            </a:r>
            <a:r>
              <a:rPr lang="en-US" dirty="0" err="1"/>
              <a:t>Crowson</a:t>
            </a:r>
            <a:r>
              <a:rPr lang="en-US" dirty="0"/>
              <a:t> (Ed</a:t>
            </a:r>
            <a:r>
              <a:rPr lang="en-US" dirty="0" smtClean="0"/>
              <a:t>), </a:t>
            </a:r>
            <a:r>
              <a:rPr lang="en-US" i="1" dirty="0" smtClean="0"/>
              <a:t>Community </a:t>
            </a:r>
            <a:r>
              <a:rPr lang="en-US" i="1" dirty="0"/>
              <a:t>development and school reform</a:t>
            </a:r>
            <a:r>
              <a:rPr lang="en-US" dirty="0"/>
              <a:t> (p. 19–42). </a:t>
            </a:r>
            <a:r>
              <a:rPr lang="en-US" dirty="0" smtClean="0"/>
              <a:t>New </a:t>
            </a:r>
            <a:r>
              <a:rPr lang="en-US" dirty="0"/>
              <a:t>York: </a:t>
            </a:r>
            <a:r>
              <a:rPr lang="en-US" dirty="0" smtClean="0"/>
              <a:t>JAI/Elsevier</a:t>
            </a:r>
          </a:p>
          <a:p>
            <a:pPr marL="457200" indent="-457200">
              <a:buNone/>
            </a:pPr>
            <a:r>
              <a:rPr lang="en-US" dirty="0"/>
              <a:t>English, F. (2014). Educational leadership in the age of greed. NCPEA Publications</a:t>
            </a:r>
          </a:p>
          <a:p>
            <a:pPr marL="457200" indent="-457200">
              <a:buNone/>
            </a:pPr>
            <a:r>
              <a:rPr lang="en-US" dirty="0" err="1" smtClean="0"/>
              <a:t>Harkavy</a:t>
            </a:r>
            <a:r>
              <a:rPr lang="en-US" dirty="0"/>
              <a:t>, I. &amp; Zuckerman, H. (1999). </a:t>
            </a:r>
            <a:r>
              <a:rPr lang="en-US" i="1" dirty="0" err="1"/>
              <a:t>Eds</a:t>
            </a:r>
            <a:r>
              <a:rPr lang="en-US" i="1" dirty="0"/>
              <a:t> and meds: Cities’ hidden assets. The </a:t>
            </a:r>
            <a:r>
              <a:rPr lang="en-US" i="1" dirty="0" smtClean="0"/>
              <a:t>Brookings Institution </a:t>
            </a:r>
            <a:r>
              <a:rPr lang="en-US" i="1" dirty="0"/>
              <a:t>Survey Series</a:t>
            </a:r>
            <a:r>
              <a:rPr lang="en-US" dirty="0"/>
              <a:t>, 22. Washington, DC: The Brookings Institution, Center </a:t>
            </a:r>
            <a:r>
              <a:rPr lang="en-US" dirty="0" smtClean="0"/>
              <a:t>on Urban </a:t>
            </a:r>
            <a:r>
              <a:rPr lang="en-US" dirty="0"/>
              <a:t>&amp; Metropolitan Policy</a:t>
            </a:r>
          </a:p>
          <a:p>
            <a:pPr marL="457200" indent="-457200">
              <a:buNone/>
            </a:pPr>
            <a:r>
              <a:rPr lang="en-US" dirty="0" smtClean="0"/>
              <a:t>McNeely</a:t>
            </a:r>
            <a:r>
              <a:rPr lang="en-US" dirty="0"/>
              <a:t>, C.A., </a:t>
            </a:r>
            <a:r>
              <a:rPr lang="en-US" dirty="0" err="1"/>
              <a:t>Nonnemaker</a:t>
            </a:r>
            <a:r>
              <a:rPr lang="en-US" dirty="0"/>
              <a:t>, J.M. &amp; Blum, R.W. (2002). Promoting </a:t>
            </a:r>
            <a:r>
              <a:rPr lang="en-US" dirty="0" smtClean="0"/>
              <a:t>school connectedness</a:t>
            </a:r>
            <a:r>
              <a:rPr lang="en-US" dirty="0"/>
              <a:t>: Evidence from the National Longitudinal Study of </a:t>
            </a:r>
            <a:r>
              <a:rPr lang="en-US" dirty="0" smtClean="0"/>
              <a:t>Adolescent Health</a:t>
            </a:r>
            <a:r>
              <a:rPr lang="en-US" dirty="0"/>
              <a:t>. </a:t>
            </a:r>
            <a:r>
              <a:rPr lang="en-US" i="1" dirty="0"/>
              <a:t>Journal of School Health</a:t>
            </a:r>
            <a:r>
              <a:rPr lang="en-US" dirty="0"/>
              <a:t>, 72(4), </a:t>
            </a:r>
            <a:r>
              <a:rPr lang="en-US" dirty="0" smtClean="0"/>
              <a:t>138–146</a:t>
            </a:r>
          </a:p>
          <a:p>
            <a:pPr marL="457200" indent="-457200">
              <a:buNone/>
            </a:pPr>
            <a:r>
              <a:rPr lang="en-US" dirty="0"/>
              <a:t>Porter, M. &amp; Kramer, M. (2011). Creating shared value. </a:t>
            </a:r>
            <a:r>
              <a:rPr lang="en-US" i="1" dirty="0"/>
              <a:t>Harvard Business Review</a:t>
            </a:r>
            <a:r>
              <a:rPr lang="en-US" dirty="0"/>
              <a:t>, 89(1/2</a:t>
            </a:r>
            <a:r>
              <a:rPr lang="en-US" dirty="0" smtClean="0"/>
              <a:t>), 62–77.</a:t>
            </a:r>
          </a:p>
          <a:p>
            <a:pPr marL="457200" indent="-457200">
              <a:buNone/>
            </a:pPr>
            <a:r>
              <a:rPr lang="en-US" dirty="0"/>
              <a:t>Sorenson, R.D. &amp; Goldsmith, L.M. (2006). The principal’s guide to school budgeting. Thousand Oaks, </a:t>
            </a:r>
            <a:r>
              <a:rPr lang="en-US" dirty="0" err="1" smtClean="0"/>
              <a:t>CA:Corwin</a:t>
            </a:r>
            <a:r>
              <a:rPr lang="en-US" dirty="0"/>
              <a:t>.</a:t>
            </a:r>
          </a:p>
          <a:p>
            <a:pPr marL="457200" indent="-457200">
              <a:buNone/>
            </a:pPr>
            <a:endParaRPr lang="en-US" dirty="0"/>
          </a:p>
        </p:txBody>
      </p:sp>
    </p:spTree>
    <p:extLst>
      <p:ext uri="{BB962C8B-B14F-4D97-AF65-F5344CB8AC3E}">
        <p14:creationId xmlns:p14="http://schemas.microsoft.com/office/powerpoint/2010/main" val="465021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Bettes</a:t>
            </a:r>
            <a:r>
              <a:rPr lang="en-US" dirty="0" smtClean="0"/>
              <a:t> Elementary</a:t>
            </a:r>
            <a:endParaRPr lang="en-US" dirty="0"/>
          </a:p>
        </p:txBody>
      </p:sp>
      <p:sp>
        <p:nvSpPr>
          <p:cNvPr id="5" name="Text Placeholder 4"/>
          <p:cNvSpPr>
            <a:spLocks noGrp="1"/>
          </p:cNvSpPr>
          <p:nvPr>
            <p:ph type="body" idx="1"/>
          </p:nvPr>
        </p:nvSpPr>
        <p:spPr/>
        <p:txBody>
          <a:bodyPr/>
          <a:lstStyle/>
          <a:p>
            <a:endParaRPr lang="en-US"/>
          </a:p>
        </p:txBody>
      </p:sp>
      <p:sp>
        <p:nvSpPr>
          <p:cNvPr id="2" name="Rectangle 1"/>
          <p:cNvSpPr/>
          <p:nvPr/>
        </p:nvSpPr>
        <p:spPr>
          <a:xfrm>
            <a:off x="5970018" y="1143000"/>
            <a:ext cx="3705793" cy="369332"/>
          </a:xfrm>
          <a:prstGeom prst="rect">
            <a:avLst/>
          </a:prstGeom>
        </p:spPr>
        <p:txBody>
          <a:bodyPr wrap="square">
            <a:spAutoFit/>
          </a:bodyPr>
          <a:lstStyle/>
          <a:p>
            <a:r>
              <a:rPr lang="en-US" dirty="0"/>
              <a:t> </a:t>
            </a:r>
          </a:p>
        </p:txBody>
      </p:sp>
      <p:sp>
        <p:nvSpPr>
          <p:cNvPr id="3" name="Rectangle 2"/>
          <p:cNvSpPr/>
          <p:nvPr/>
        </p:nvSpPr>
        <p:spPr>
          <a:xfrm>
            <a:off x="5970019" y="3244334"/>
            <a:ext cx="248786" cy="369332"/>
          </a:xfrm>
          <a:prstGeom prst="rect">
            <a:avLst/>
          </a:prstGeom>
        </p:spPr>
        <p:txBody>
          <a:bodyPr wrap="none">
            <a:spAutoFit/>
          </a:bodyPr>
          <a:lstStyle/>
          <a:p>
            <a:r>
              <a:rPr lang="en-US" dirty="0"/>
              <a:t> </a:t>
            </a:r>
          </a:p>
        </p:txBody>
      </p:sp>
    </p:spTree>
    <p:extLst>
      <p:ext uri="{BB962C8B-B14F-4D97-AF65-F5344CB8AC3E}">
        <p14:creationId xmlns:p14="http://schemas.microsoft.com/office/powerpoint/2010/main" val="1229281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a:t>
            </a:r>
            <a:r>
              <a:rPr lang="en-US" dirty="0" err="1" smtClean="0"/>
              <a:t>Bettes</a:t>
            </a:r>
            <a:r>
              <a:rPr lang="en-US" dirty="0" smtClean="0"/>
              <a:t> Elementary School</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Bettes</a:t>
            </a:r>
            <a:r>
              <a:rPr lang="en-US" dirty="0" smtClean="0"/>
              <a:t> </a:t>
            </a:r>
            <a:r>
              <a:rPr lang="en-US" dirty="0"/>
              <a:t>Elementary was constructed in 1927, with additions completed in 1952, 1964 and 1980.  </a:t>
            </a:r>
            <a:endParaRPr lang="en-US" dirty="0" smtClean="0"/>
          </a:p>
          <a:p>
            <a:r>
              <a:rPr lang="en-US" smtClean="0"/>
              <a:t>The </a:t>
            </a:r>
            <a:r>
              <a:rPr lang="en-US" dirty="0"/>
              <a:t>school was originally part of the Tallmadge Township Schools and was annexed by Akron Public Schools in 1931</a:t>
            </a:r>
            <a:r>
              <a:rPr lang="en-US"/>
              <a:t>. </a:t>
            </a:r>
            <a:endParaRPr lang="en-US" smtClean="0"/>
          </a:p>
          <a:p>
            <a:r>
              <a:rPr lang="en-US" smtClean="0"/>
              <a:t>The </a:t>
            </a:r>
            <a:r>
              <a:rPr lang="en-US" dirty="0"/>
              <a:t>school is named in honor of Captain Nathanial </a:t>
            </a:r>
            <a:r>
              <a:rPr lang="en-US" dirty="0" err="1"/>
              <a:t>Bettes</a:t>
            </a:r>
            <a:r>
              <a:rPr lang="en-US" dirty="0"/>
              <a:t> (1747-1840), a native of Massachusetts who was one of the "Minutemen" who answered the alarm after Lexington and took part in the siege of Boston. He entered the Revolutionary War as a private and in five years rose to the rank of captain. After the war, the state of Massachusetts awarded its Revolutionary soldiers lands in the West, which at that time included Ohio. In 1810, </a:t>
            </a:r>
            <a:r>
              <a:rPr lang="en-US" dirty="0" err="1"/>
              <a:t>Bettes</a:t>
            </a:r>
            <a:r>
              <a:rPr lang="en-US" dirty="0"/>
              <a:t>, at the age of 63, moved with 20 members of his household to Ohio. The journey by covered wagon took the </a:t>
            </a:r>
            <a:r>
              <a:rPr lang="en-US" dirty="0" err="1"/>
              <a:t>Bettes</a:t>
            </a:r>
            <a:r>
              <a:rPr lang="en-US" dirty="0"/>
              <a:t> family six weeks. </a:t>
            </a:r>
            <a:r>
              <a:rPr lang="en-US" dirty="0" err="1"/>
              <a:t>Bettes</a:t>
            </a:r>
            <a:r>
              <a:rPr lang="en-US" dirty="0"/>
              <a:t> and his brother Mills ultimately settled in the area now known as </a:t>
            </a:r>
            <a:r>
              <a:rPr lang="en-US" dirty="0" err="1"/>
              <a:t>Bettes</a:t>
            </a:r>
            <a:r>
              <a:rPr lang="en-US" dirty="0"/>
              <a:t> Corners.</a:t>
            </a:r>
          </a:p>
        </p:txBody>
      </p:sp>
    </p:spTree>
    <p:extLst>
      <p:ext uri="{BB962C8B-B14F-4D97-AF65-F5344CB8AC3E}">
        <p14:creationId xmlns:p14="http://schemas.microsoft.com/office/powerpoint/2010/main" val="808006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 of </a:t>
            </a:r>
            <a:r>
              <a:rPr lang="en-US" dirty="0" err="1" smtClean="0"/>
              <a:t>Bettes’s</a:t>
            </a:r>
            <a:r>
              <a:rPr lang="en-US" dirty="0" smtClean="0"/>
              <a:t> Faculty</a:t>
            </a:r>
            <a:endParaRPr lang="en-US" dirty="0"/>
          </a:p>
        </p:txBody>
      </p:sp>
      <p:sp>
        <p:nvSpPr>
          <p:cNvPr id="3" name="Content Placeholder 2"/>
          <p:cNvSpPr>
            <a:spLocks noGrp="1"/>
          </p:cNvSpPr>
          <p:nvPr>
            <p:ph idx="1"/>
          </p:nvPr>
        </p:nvSpPr>
        <p:spPr/>
        <p:txBody>
          <a:bodyPr>
            <a:normAutofit fontScale="85000" lnSpcReduction="10000"/>
          </a:bodyPr>
          <a:lstStyle/>
          <a:p>
            <a:r>
              <a:rPr lang="en-US" dirty="0" err="1"/>
              <a:t>Bettes</a:t>
            </a:r>
            <a:r>
              <a:rPr lang="en-US" dirty="0"/>
              <a:t> has a dedicated, collaborative and caring professional faculty.</a:t>
            </a:r>
          </a:p>
          <a:p>
            <a:r>
              <a:rPr lang="en-US" dirty="0"/>
              <a:t>100% of </a:t>
            </a:r>
            <a:r>
              <a:rPr lang="en-US" dirty="0" smtClean="0"/>
              <a:t>the </a:t>
            </a:r>
            <a:r>
              <a:rPr lang="en-US" dirty="0"/>
              <a:t>faculty are designated as 'highly qualified.'</a:t>
            </a:r>
          </a:p>
          <a:p>
            <a:r>
              <a:rPr lang="en-US" dirty="0"/>
              <a:t>Faculty have an average of 21 years of experience. </a:t>
            </a:r>
            <a:endParaRPr lang="en-US" dirty="0" smtClean="0"/>
          </a:p>
          <a:p>
            <a:r>
              <a:rPr lang="en-US" dirty="0" smtClean="0"/>
              <a:t>57% </a:t>
            </a:r>
            <a:r>
              <a:rPr lang="en-US" dirty="0"/>
              <a:t>hold a master, educational specialist, or doctoral  degree, with additional professional development and updated training in curriculum, instructional strategies, and technology.</a:t>
            </a:r>
          </a:p>
          <a:p>
            <a:r>
              <a:rPr lang="en-US" dirty="0"/>
              <a:t>Numerous grants for science, technology, and literacy have been awarded to faculty for innovative and enriching programs.</a:t>
            </a:r>
          </a:p>
          <a:p>
            <a:r>
              <a:rPr lang="en-US" dirty="0" err="1"/>
              <a:t>Bettes</a:t>
            </a:r>
            <a:r>
              <a:rPr lang="en-US" dirty="0"/>
              <a:t> </a:t>
            </a:r>
            <a:r>
              <a:rPr lang="en-US" dirty="0" err="1"/>
              <a:t>Elemenrtary</a:t>
            </a:r>
            <a:r>
              <a:rPr lang="en-US" dirty="0"/>
              <a:t> offers school-based pastoral counselors, as well as counseling services through the Akron Child Guidance Center. </a:t>
            </a:r>
          </a:p>
        </p:txBody>
      </p:sp>
    </p:spTree>
    <p:extLst>
      <p:ext uri="{BB962C8B-B14F-4D97-AF65-F5344CB8AC3E}">
        <p14:creationId xmlns:p14="http://schemas.microsoft.com/office/powerpoint/2010/main" val="1367268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 of </a:t>
            </a:r>
            <a:r>
              <a:rPr lang="en-US" dirty="0" err="1" smtClean="0"/>
              <a:t>Bettes’s</a:t>
            </a:r>
            <a:r>
              <a:rPr lang="en-US" dirty="0" smtClean="0"/>
              <a:t> Faculty</a:t>
            </a:r>
            <a:endParaRPr lang="en-US" dirty="0"/>
          </a:p>
        </p:txBody>
      </p:sp>
      <p:sp>
        <p:nvSpPr>
          <p:cNvPr id="3" name="Content Placeholder 2"/>
          <p:cNvSpPr>
            <a:spLocks noGrp="1"/>
          </p:cNvSpPr>
          <p:nvPr>
            <p:ph idx="1"/>
          </p:nvPr>
        </p:nvSpPr>
        <p:spPr/>
        <p:txBody>
          <a:bodyPr>
            <a:noAutofit/>
          </a:bodyPr>
          <a:lstStyle/>
          <a:p>
            <a:pPr>
              <a:spcBef>
                <a:spcPts val="600"/>
              </a:spcBef>
            </a:pPr>
            <a:r>
              <a:rPr lang="en-US" sz="2000" dirty="0" smtClean="0"/>
              <a:t>12 full-time general education certified teachers</a:t>
            </a:r>
          </a:p>
          <a:p>
            <a:pPr>
              <a:spcBef>
                <a:spcPts val="600"/>
              </a:spcBef>
            </a:pPr>
            <a:r>
              <a:rPr lang="en-US" sz="2000" dirty="0" smtClean="0"/>
              <a:t>2 full-time certified ESL teachers</a:t>
            </a:r>
          </a:p>
          <a:p>
            <a:pPr>
              <a:spcBef>
                <a:spcPts val="600"/>
              </a:spcBef>
            </a:pPr>
            <a:r>
              <a:rPr lang="en-US" sz="2000" dirty="0" smtClean="0"/>
              <a:t>2 full-time intervention specialists</a:t>
            </a:r>
          </a:p>
          <a:p>
            <a:pPr>
              <a:spcBef>
                <a:spcPts val="600"/>
              </a:spcBef>
            </a:pPr>
            <a:r>
              <a:rPr lang="en-US" sz="2000" dirty="0" smtClean="0"/>
              <a:t>3 part-time certified teachers (specials)</a:t>
            </a:r>
          </a:p>
          <a:p>
            <a:pPr>
              <a:spcBef>
                <a:spcPts val="600"/>
              </a:spcBef>
            </a:pPr>
            <a:r>
              <a:rPr lang="en-US" sz="2000" dirty="0" smtClean="0"/>
              <a:t>3 part-time LRC paraprofessionals</a:t>
            </a:r>
          </a:p>
          <a:p>
            <a:pPr>
              <a:spcBef>
                <a:spcPts val="600"/>
              </a:spcBef>
            </a:pPr>
            <a:r>
              <a:rPr lang="en-US" sz="2000" dirty="0" smtClean="0"/>
              <a:t>1 certified administrator</a:t>
            </a:r>
          </a:p>
          <a:p>
            <a:pPr>
              <a:spcBef>
                <a:spcPts val="600"/>
              </a:spcBef>
            </a:pPr>
            <a:r>
              <a:rPr lang="en-US" sz="2000" dirty="0" smtClean="0"/>
              <a:t>1 full-time administrative assistant</a:t>
            </a:r>
          </a:p>
          <a:p>
            <a:pPr>
              <a:spcBef>
                <a:spcPts val="600"/>
              </a:spcBef>
            </a:pPr>
            <a:r>
              <a:rPr lang="en-US" sz="2000" dirty="0" smtClean="0"/>
              <a:t>3 part-time (24hr) certified tutors</a:t>
            </a:r>
          </a:p>
          <a:p>
            <a:pPr>
              <a:spcBef>
                <a:spcPts val="600"/>
              </a:spcBef>
            </a:pPr>
            <a:r>
              <a:rPr lang="en-US" sz="2000" dirty="0" smtClean="0"/>
              <a:t>1 part-time (12hr) speech therapist</a:t>
            </a:r>
          </a:p>
          <a:p>
            <a:pPr>
              <a:spcBef>
                <a:spcPts val="600"/>
              </a:spcBef>
            </a:pPr>
            <a:r>
              <a:rPr lang="en-US" sz="2000" dirty="0" smtClean="0"/>
              <a:t>1 part-time (12hr) school psychologist</a:t>
            </a:r>
          </a:p>
          <a:p>
            <a:pPr>
              <a:spcBef>
                <a:spcPts val="600"/>
              </a:spcBef>
            </a:pPr>
            <a:r>
              <a:rPr lang="en-US" sz="2000" dirty="0" smtClean="0"/>
              <a:t>1 part-time (12hr) dean of students</a:t>
            </a:r>
          </a:p>
          <a:p>
            <a:pPr>
              <a:spcBef>
                <a:spcPts val="600"/>
              </a:spcBef>
            </a:pPr>
            <a:r>
              <a:rPr lang="en-US" sz="2000" dirty="0" smtClean="0"/>
              <a:t>1 part-time (12hr) instructional specialist (coach)</a:t>
            </a:r>
          </a:p>
          <a:p>
            <a:endParaRPr lang="en-US" sz="1200" dirty="0" smtClean="0"/>
          </a:p>
          <a:p>
            <a:endParaRPr lang="en-US" sz="1200" dirty="0"/>
          </a:p>
        </p:txBody>
      </p:sp>
    </p:spTree>
    <p:extLst>
      <p:ext uri="{BB962C8B-B14F-4D97-AF65-F5344CB8AC3E}">
        <p14:creationId xmlns:p14="http://schemas.microsoft.com/office/powerpoint/2010/main" val="2628289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 </a:t>
            </a:r>
            <a:r>
              <a:rPr lang="en-US" dirty="0" smtClean="0"/>
              <a:t>of the school Community</a:t>
            </a:r>
            <a:endParaRPr lang="en-US" dirty="0"/>
          </a:p>
        </p:txBody>
      </p:sp>
      <p:sp>
        <p:nvSpPr>
          <p:cNvPr id="3" name="Content Placeholder 2"/>
          <p:cNvSpPr>
            <a:spLocks noGrp="1"/>
          </p:cNvSpPr>
          <p:nvPr>
            <p:ph idx="1"/>
          </p:nvPr>
        </p:nvSpPr>
        <p:spPr/>
        <p:txBody>
          <a:bodyPr/>
          <a:lstStyle/>
          <a:p>
            <a:r>
              <a:rPr lang="en-US" dirty="0" smtClean="0"/>
              <a:t>The school community is extremely diverse and inclusive</a:t>
            </a:r>
          </a:p>
          <a:p>
            <a:r>
              <a:rPr lang="en-US" dirty="0" smtClean="0"/>
              <a:t>Multiple cultures intertwine to enrich the lives of those who live in it</a:t>
            </a:r>
          </a:p>
          <a:p>
            <a:r>
              <a:rPr lang="en-US" dirty="0" smtClean="0"/>
              <a:t>Outsiders are not always accepted but are always given the chance to be included in activities</a:t>
            </a:r>
          </a:p>
          <a:p>
            <a:r>
              <a:rPr lang="en-US" dirty="0" smtClean="0"/>
              <a:t>This close knit community is in danger of splitting at the seam through the process of school closure.</a:t>
            </a:r>
            <a:endParaRPr lang="en-US" dirty="0"/>
          </a:p>
        </p:txBody>
      </p:sp>
    </p:spTree>
    <p:extLst>
      <p:ext uri="{BB962C8B-B14F-4D97-AF65-F5344CB8AC3E}">
        <p14:creationId xmlns:p14="http://schemas.microsoft.com/office/powerpoint/2010/main" val="3082180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f02804846">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ustom 11">
      <a:majorFont>
        <a:latin typeface="Showcard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 xmlns:thm15="http://schemas.microsoft.com/office/thememl/2012/main" name="TF00001018.potx" id="{D19C2884-2C55-4C1A-A5C2-5D03FF1F35A4}" vid="{5F7A9C6A-558C-4654-B762-2F22BC904FAE}"/>
    </a:ext>
  </a:ext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tf02804846</Template>
  <TotalTime>12683</TotalTime>
  <Words>4444</Words>
  <Application>Microsoft Office PowerPoint</Application>
  <PresentationFormat>Custom</PresentationFormat>
  <Paragraphs>270</Paragraphs>
  <Slides>44</Slides>
  <Notes>1</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tf02804846</vt:lpstr>
      <vt:lpstr>Internship:  Inquiry based Project</vt:lpstr>
      <vt:lpstr>Purpose of Inquiry-based Project</vt:lpstr>
      <vt:lpstr>Inquiry-Based Project Team</vt:lpstr>
      <vt:lpstr>What role does each member play on this team?</vt:lpstr>
      <vt:lpstr>Bettes Elementary</vt:lpstr>
      <vt:lpstr>History of Bettes Elementary School</vt:lpstr>
      <vt:lpstr>Description of Bettes’s Faculty</vt:lpstr>
      <vt:lpstr>Description of Bettes’s Faculty</vt:lpstr>
      <vt:lpstr>Description of the school Community</vt:lpstr>
      <vt:lpstr>Description of the Bettes’s Demographics</vt:lpstr>
      <vt:lpstr>A school-wide  needs assessment</vt:lpstr>
      <vt:lpstr>PowerPoint Presentation</vt:lpstr>
      <vt:lpstr>Conversation with Principal</vt:lpstr>
      <vt:lpstr>Conversation with Principal</vt:lpstr>
      <vt:lpstr>Conversation with PTA President</vt:lpstr>
      <vt:lpstr>Conversation with teachers</vt:lpstr>
      <vt:lpstr>Akron Public schools Board Meeting: Closure of Bettes Elementary</vt:lpstr>
      <vt:lpstr>Board Meeting</vt:lpstr>
      <vt:lpstr>Superintendent meets with families</vt:lpstr>
      <vt:lpstr>Superintendent meets with families</vt:lpstr>
      <vt:lpstr>Challenge Statement</vt:lpstr>
      <vt:lpstr>Navigating a school’s Closure:  The significance</vt:lpstr>
      <vt:lpstr>Navigating a school’s Closure:  The significance</vt:lpstr>
      <vt:lpstr>How to support a closing school?: Supporting research</vt:lpstr>
      <vt:lpstr>How to support a closing school?: Supporting research</vt:lpstr>
      <vt:lpstr>Background: School Community </vt:lpstr>
      <vt:lpstr>Background: Internal Stakeholders</vt:lpstr>
      <vt:lpstr>Background: </vt:lpstr>
      <vt:lpstr>Action Plan</vt:lpstr>
      <vt:lpstr>Action Plan: 3 Proposed solutions</vt:lpstr>
      <vt:lpstr>Solution A: Supporting the Community</vt:lpstr>
      <vt:lpstr>Action Plan: Solution A </vt:lpstr>
      <vt:lpstr>Solution B: Students and Families</vt:lpstr>
      <vt:lpstr>Action Plan: Solution B</vt:lpstr>
      <vt:lpstr>Action Plan: Solution b</vt:lpstr>
      <vt:lpstr>Action Plan: Solution b</vt:lpstr>
      <vt:lpstr>Action Plan: Solution B</vt:lpstr>
      <vt:lpstr>Solution c: school community</vt:lpstr>
      <vt:lpstr>Action Plan: Solution C</vt:lpstr>
      <vt:lpstr>Action Plan: Solution C</vt:lpstr>
      <vt:lpstr>Action Plan: Solution C</vt:lpstr>
      <vt:lpstr>Overall reaction to this internship</vt:lpstr>
      <vt:lpstr>Overall reaction to this internship</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Internship:  Inquiry based Project</dc:title>
  <dc:creator>APS</dc:creator>
  <cp:lastModifiedBy>APS</cp:lastModifiedBy>
  <cp:revision>82</cp:revision>
  <cp:lastPrinted>2017-04-26T17:19:15Z</cp:lastPrinted>
  <dcterms:created xsi:type="dcterms:W3CDTF">2017-02-09T18:54:21Z</dcterms:created>
  <dcterms:modified xsi:type="dcterms:W3CDTF">2017-04-29T19:24:05Z</dcterms:modified>
</cp:coreProperties>
</file>