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55"/>
  </p:handoutMasterIdLst>
  <p:sldIdLst>
    <p:sldId id="256" r:id="rId2"/>
    <p:sldId id="257" r:id="rId3"/>
    <p:sldId id="260" r:id="rId4"/>
    <p:sldId id="261" r:id="rId5"/>
    <p:sldId id="300" r:id="rId6"/>
    <p:sldId id="262" r:id="rId7"/>
    <p:sldId id="258" r:id="rId8"/>
    <p:sldId id="292" r:id="rId9"/>
    <p:sldId id="263" r:id="rId10"/>
    <p:sldId id="299" r:id="rId11"/>
    <p:sldId id="301" r:id="rId12"/>
    <p:sldId id="259" r:id="rId13"/>
    <p:sldId id="270" r:id="rId14"/>
    <p:sldId id="269" r:id="rId15"/>
    <p:sldId id="298" r:id="rId16"/>
    <p:sldId id="290" r:id="rId17"/>
    <p:sldId id="264" r:id="rId18"/>
    <p:sldId id="272" r:id="rId19"/>
    <p:sldId id="271" r:id="rId20"/>
    <p:sldId id="265" r:id="rId21"/>
    <p:sldId id="273" r:id="rId22"/>
    <p:sldId id="275" r:id="rId23"/>
    <p:sldId id="277" r:id="rId24"/>
    <p:sldId id="279" r:id="rId25"/>
    <p:sldId id="281" r:id="rId26"/>
    <p:sldId id="286" r:id="rId27"/>
    <p:sldId id="291" r:id="rId28"/>
    <p:sldId id="284" r:id="rId29"/>
    <p:sldId id="285" r:id="rId30"/>
    <p:sldId id="302" r:id="rId31"/>
    <p:sldId id="266" r:id="rId32"/>
    <p:sldId id="303" r:id="rId33"/>
    <p:sldId id="304" r:id="rId34"/>
    <p:sldId id="294" r:id="rId35"/>
    <p:sldId id="293" r:id="rId36"/>
    <p:sldId id="306" r:id="rId37"/>
    <p:sldId id="305" r:id="rId38"/>
    <p:sldId id="308" r:id="rId39"/>
    <p:sldId id="309" r:id="rId40"/>
    <p:sldId id="310" r:id="rId41"/>
    <p:sldId id="267" r:id="rId42"/>
    <p:sldId id="318" r:id="rId43"/>
    <p:sldId id="312" r:id="rId44"/>
    <p:sldId id="313" r:id="rId45"/>
    <p:sldId id="314" r:id="rId46"/>
    <p:sldId id="315" r:id="rId47"/>
    <p:sldId id="316" r:id="rId48"/>
    <p:sldId id="317" r:id="rId49"/>
    <p:sldId id="268" r:id="rId50"/>
    <p:sldId id="289" r:id="rId51"/>
    <p:sldId id="311" r:id="rId52"/>
    <p:sldId id="296" r:id="rId53"/>
    <p:sldId id="29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4" autoAdjust="0"/>
    <p:restoredTop sz="94660"/>
  </p:normalViewPr>
  <p:slideViewPr>
    <p:cSldViewPr snapToGrid="0">
      <p:cViewPr varScale="1">
        <p:scale>
          <a:sx n="74" d="100"/>
          <a:sy n="74"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A0CC-BEB3-496C-9858-E28FD310DF48}" type="datetimeFigureOut">
              <a:rPr lang="en-US" smtClean="0"/>
              <a:t>4/26/2016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E3358A-1A6E-483E-9CD9-A1B3841ED272}" type="slidenum">
              <a:rPr lang="en-US" smtClean="0"/>
              <a:t>‹#›</a:t>
            </a:fld>
            <a:endParaRPr lang="en-US"/>
          </a:p>
        </p:txBody>
      </p:sp>
    </p:spTree>
    <p:extLst>
      <p:ext uri="{BB962C8B-B14F-4D97-AF65-F5344CB8AC3E}">
        <p14:creationId xmlns:p14="http://schemas.microsoft.com/office/powerpoint/2010/main" val="27666435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4/26/2016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4/26/2016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4/26/2016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4/26/2016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4/26/2016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files.eric.ed.gov/fulltext/ED404703.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pPr>
            <a:r>
              <a:rPr lang="en-US" sz="7200" dirty="0" smtClean="0"/>
              <a:t>Culture/climate</a:t>
            </a:r>
            <a:br>
              <a:rPr lang="en-US" sz="7200" dirty="0" smtClean="0"/>
            </a:br>
            <a:r>
              <a:rPr lang="en-US" sz="7200" dirty="0" smtClean="0"/>
              <a:t>Survey: </a:t>
            </a:r>
            <a:br>
              <a:rPr lang="en-US" sz="7200" dirty="0" smtClean="0"/>
            </a:br>
            <a:r>
              <a:rPr lang="en-US" sz="4800" dirty="0" smtClean="0"/>
              <a:t>Home connection </a:t>
            </a:r>
            <a:br>
              <a:rPr lang="en-US" sz="4800" dirty="0" smtClean="0"/>
            </a:br>
            <a:r>
              <a:rPr lang="en-US" sz="3200" dirty="0" smtClean="0"/>
              <a:t>&amp; </a:t>
            </a:r>
            <a:r>
              <a:rPr lang="en-US" sz="4800" dirty="0" smtClean="0"/>
              <a:t/>
            </a:r>
            <a:br>
              <a:rPr lang="en-US" sz="4800" dirty="0" smtClean="0"/>
            </a:br>
            <a:r>
              <a:rPr lang="en-US" sz="4800" dirty="0" smtClean="0"/>
              <a:t>Staff Retention  </a:t>
            </a:r>
            <a:endParaRPr lang="en-US" sz="4800" dirty="0"/>
          </a:p>
        </p:txBody>
      </p:sp>
      <p:sp>
        <p:nvSpPr>
          <p:cNvPr id="3" name="Subtitle 2"/>
          <p:cNvSpPr>
            <a:spLocks noGrp="1"/>
          </p:cNvSpPr>
          <p:nvPr>
            <p:ph type="subTitle" idx="1"/>
          </p:nvPr>
        </p:nvSpPr>
        <p:spPr>
          <a:xfrm>
            <a:off x="2215045" y="5830915"/>
            <a:ext cx="8045373" cy="1027085"/>
          </a:xfrm>
        </p:spPr>
        <p:txBody>
          <a:bodyPr>
            <a:normAutofit fontScale="70000" lnSpcReduction="20000"/>
          </a:bodyPr>
          <a:lstStyle/>
          <a:p>
            <a:r>
              <a:rPr lang="en-US" sz="2900" dirty="0" smtClean="0"/>
              <a:t>Kyrstn Was</a:t>
            </a:r>
          </a:p>
          <a:p>
            <a:r>
              <a:rPr lang="en-US" sz="2900" dirty="0" smtClean="0"/>
              <a:t>Culture, Politics and Reform</a:t>
            </a:r>
          </a:p>
          <a:p>
            <a:r>
              <a:rPr lang="en-US" sz="2900" dirty="0" smtClean="0"/>
              <a:t>Spring Semester 2016</a:t>
            </a:r>
          </a:p>
          <a:p>
            <a:endParaRPr lang="en-US" dirty="0"/>
          </a:p>
        </p:txBody>
      </p:sp>
    </p:spTree>
    <p:extLst>
      <p:ext uri="{BB962C8B-B14F-4D97-AF65-F5344CB8AC3E}">
        <p14:creationId xmlns:p14="http://schemas.microsoft.com/office/powerpoint/2010/main" val="3501849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questions</a:t>
            </a:r>
            <a:endParaRPr lang="en-US" dirty="0"/>
          </a:p>
        </p:txBody>
      </p:sp>
      <p:sp>
        <p:nvSpPr>
          <p:cNvPr id="3" name="Content Placeholder 2"/>
          <p:cNvSpPr>
            <a:spLocks noGrp="1"/>
          </p:cNvSpPr>
          <p:nvPr>
            <p:ph idx="1"/>
          </p:nvPr>
        </p:nvSpPr>
        <p:spPr>
          <a:xfrm>
            <a:off x="1194528" y="1333501"/>
            <a:ext cx="10578372" cy="5524499"/>
          </a:xfrm>
        </p:spPr>
        <p:txBody>
          <a:bodyPr>
            <a:normAutofit fontScale="92500" lnSpcReduction="20000"/>
          </a:bodyPr>
          <a:lstStyle/>
          <a:p>
            <a:r>
              <a:rPr lang="en-US" sz="1900" b="1" dirty="0" smtClean="0"/>
              <a:t>My school community understands learning and the impact it has on the future of our students.</a:t>
            </a:r>
          </a:p>
          <a:p>
            <a:r>
              <a:rPr lang="en-US" sz="1900" b="1" dirty="0" smtClean="0"/>
              <a:t>Problems are identified within the school community in multiple ways:</a:t>
            </a:r>
          </a:p>
          <a:p>
            <a:pPr lvl="1">
              <a:lnSpc>
                <a:spcPct val="120000"/>
              </a:lnSpc>
              <a:spcBef>
                <a:spcPts val="0"/>
              </a:spcBef>
            </a:pPr>
            <a:r>
              <a:rPr lang="en-US" sz="1600" b="1" dirty="0" smtClean="0"/>
              <a:t>Student issues</a:t>
            </a:r>
          </a:p>
          <a:p>
            <a:pPr lvl="2">
              <a:lnSpc>
                <a:spcPct val="120000"/>
              </a:lnSpc>
              <a:spcBef>
                <a:spcPts val="0"/>
              </a:spcBef>
            </a:pPr>
            <a:r>
              <a:rPr lang="en-US" b="1" dirty="0" smtClean="0"/>
              <a:t>Office Referrals</a:t>
            </a:r>
          </a:p>
          <a:p>
            <a:pPr lvl="2">
              <a:lnSpc>
                <a:spcPct val="120000"/>
              </a:lnSpc>
              <a:spcBef>
                <a:spcPts val="0"/>
              </a:spcBef>
            </a:pPr>
            <a:r>
              <a:rPr lang="en-US" b="1" dirty="0" smtClean="0"/>
              <a:t>Student Staffing</a:t>
            </a:r>
          </a:p>
          <a:p>
            <a:pPr lvl="1">
              <a:lnSpc>
                <a:spcPct val="120000"/>
              </a:lnSpc>
              <a:spcBef>
                <a:spcPts val="0"/>
              </a:spcBef>
            </a:pPr>
            <a:r>
              <a:rPr lang="en-US" sz="1600" b="1" dirty="0" smtClean="0"/>
              <a:t>Staff issues:</a:t>
            </a:r>
          </a:p>
          <a:p>
            <a:pPr lvl="2">
              <a:lnSpc>
                <a:spcPct val="120000"/>
              </a:lnSpc>
              <a:spcBef>
                <a:spcPts val="0"/>
              </a:spcBef>
            </a:pPr>
            <a:r>
              <a:rPr lang="en-US" b="1" dirty="0" smtClean="0"/>
              <a:t>Building Concerns addressed at monthly staff meetings</a:t>
            </a:r>
          </a:p>
          <a:p>
            <a:r>
              <a:rPr lang="en-US" sz="1900" b="1" dirty="0" smtClean="0"/>
              <a:t>The politics of policy implementation are seen in the </a:t>
            </a:r>
            <a:r>
              <a:rPr lang="en-US" sz="1900" b="1" dirty="0"/>
              <a:t>rules and regulation </a:t>
            </a:r>
            <a:r>
              <a:rPr lang="en-US" sz="1900" b="1" dirty="0" smtClean="0"/>
              <a:t>governed by the school and implemented into actual </a:t>
            </a:r>
            <a:r>
              <a:rPr lang="en-US" sz="1900" b="1" dirty="0"/>
              <a:t>classroom </a:t>
            </a:r>
            <a:r>
              <a:rPr lang="en-US" sz="1900" b="1" dirty="0" smtClean="0"/>
              <a:t>practices </a:t>
            </a:r>
            <a:r>
              <a:rPr lang="en-US" sz="1900" b="1" dirty="0"/>
              <a:t>on a day-to-day basis</a:t>
            </a:r>
            <a:endParaRPr lang="en-US" sz="1900" b="1" dirty="0" smtClean="0"/>
          </a:p>
          <a:p>
            <a:r>
              <a:rPr lang="en-US" sz="1900" b="1" dirty="0" smtClean="0"/>
              <a:t>The traditions associated with policy analysis are decisions about policy and educational protocol as determined on the district level.   </a:t>
            </a:r>
          </a:p>
          <a:p>
            <a:r>
              <a:rPr lang="en-US" sz="1900" b="1" dirty="0" smtClean="0"/>
              <a:t>What is missing from policy analysis is the input from schools  about some implementations of decisions and policies decided by the district.</a:t>
            </a:r>
          </a:p>
          <a:p>
            <a:r>
              <a:rPr lang="en-US" sz="1900" b="1" dirty="0" smtClean="0"/>
              <a:t>The school community members do not understand or have never heard ‘</a:t>
            </a:r>
            <a:r>
              <a:rPr lang="en-US" sz="1900" b="1" dirty="0" err="1" smtClean="0"/>
              <a:t>micropolitics</a:t>
            </a:r>
            <a:r>
              <a:rPr lang="en-US" sz="1900" b="1" dirty="0" smtClean="0"/>
              <a:t>’.</a:t>
            </a:r>
          </a:p>
          <a:p>
            <a:r>
              <a:rPr lang="en-US" sz="1900" b="1" dirty="0" smtClean="0"/>
              <a:t>Critical questioning exists during PLCs and some student staffing (referrals).</a:t>
            </a:r>
          </a:p>
          <a:p>
            <a:r>
              <a:rPr lang="en-US" sz="1900" b="1" dirty="0" smtClean="0"/>
              <a:t>My school community is </a:t>
            </a:r>
            <a:r>
              <a:rPr lang="en-US" sz="1900" b="1" dirty="0"/>
              <a:t> </a:t>
            </a:r>
            <a:r>
              <a:rPr lang="en-US" sz="1900" b="1" dirty="0" smtClean="0"/>
              <a:t>comprised of teachers and educational assistants, who  work with a challenging population of students and see the potential in every student.</a:t>
            </a:r>
          </a:p>
          <a:p>
            <a:endParaRPr lang="en-US" b="1" dirty="0" smtClean="0"/>
          </a:p>
        </p:txBody>
      </p:sp>
    </p:spTree>
    <p:extLst>
      <p:ext uri="{BB962C8B-B14F-4D97-AF65-F5344CB8AC3E}">
        <p14:creationId xmlns:p14="http://schemas.microsoft.com/office/powerpoint/2010/main" val="3256230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questions</a:t>
            </a:r>
            <a:endParaRPr lang="en-US" dirty="0"/>
          </a:p>
        </p:txBody>
      </p:sp>
      <p:sp>
        <p:nvSpPr>
          <p:cNvPr id="3" name="Content Placeholder 2"/>
          <p:cNvSpPr>
            <a:spLocks noGrp="1"/>
          </p:cNvSpPr>
          <p:nvPr>
            <p:ph idx="1"/>
          </p:nvPr>
        </p:nvSpPr>
        <p:spPr>
          <a:xfrm>
            <a:off x="1232628" y="1162050"/>
            <a:ext cx="10521222" cy="5848350"/>
          </a:xfrm>
        </p:spPr>
        <p:txBody>
          <a:bodyPr>
            <a:noAutofit/>
          </a:bodyPr>
          <a:lstStyle/>
          <a:p>
            <a:r>
              <a:rPr lang="en-US" sz="1600" b="1" dirty="0" smtClean="0"/>
              <a:t>I feel engaging people in questions deepens their understanding regarding social justice and equity work in schools.  By engaging in dialogue pertaining to social justice and equity, people can gain insights on and allow for the discussion to continue.  </a:t>
            </a:r>
          </a:p>
          <a:p>
            <a:r>
              <a:rPr lang="en-US" sz="1600" b="1" dirty="0" smtClean="0"/>
              <a:t>I learned that my principal has some understanding of social justice and equity work needed in schools.  Her understanding is based on the Equity Project completed during the fall 2015 semester.  Through the inquiry based project, the principal learned what equity means and how it impacts schools.</a:t>
            </a:r>
          </a:p>
          <a:p>
            <a:r>
              <a:rPr lang="en-US" sz="1600" b="1" dirty="0" smtClean="0"/>
              <a:t>My understanding of social justice and equity have increased from the Equity Project I completed during the fall 2015 semester.  The equity audit process, leaves me with the responsibility to figure out experiences for ALL teachers and staff that serve students in meaningful ways to develop our school’s equity consciousness.</a:t>
            </a:r>
          </a:p>
          <a:p>
            <a:r>
              <a:rPr lang="en-US" sz="1600" b="1" dirty="0" smtClean="0"/>
              <a:t>Based on my conversation with the principal, I wanted to see if the School Climate Team viewed home connection as a priority.  Next, I was anxious to see if any School Climate Team member would prioritize the issue of staff retention because this was not a concern of the building principal.   </a:t>
            </a:r>
          </a:p>
          <a:p>
            <a:r>
              <a:rPr lang="en-US" sz="1600" b="1" dirty="0" smtClean="0"/>
              <a:t>In my discussion with the principal, I did not utilize any resources (readings, video clips etc.) because the conversation was too brief to expand  other areas  of concern that may impact our school’s climate or culture. </a:t>
            </a:r>
          </a:p>
          <a:p>
            <a:r>
              <a:rPr lang="en-US" sz="1600" b="1" dirty="0" smtClean="0"/>
              <a:t>At the conclusion of our meeting, we accessed the necessary questions to ask of the School Climate Team. </a:t>
            </a:r>
          </a:p>
          <a:p>
            <a:endParaRPr lang="en-US" sz="1600" b="1" dirty="0" smtClean="0"/>
          </a:p>
        </p:txBody>
      </p:sp>
    </p:spTree>
    <p:extLst>
      <p:ext uri="{BB962C8B-B14F-4D97-AF65-F5344CB8AC3E}">
        <p14:creationId xmlns:p14="http://schemas.microsoft.com/office/powerpoint/2010/main" val="2151080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a:t>
            </a:r>
            <a:endParaRPr lang="en-US" dirty="0"/>
          </a:p>
        </p:txBody>
      </p:sp>
      <p:sp>
        <p:nvSpPr>
          <p:cNvPr id="3" name="Text Placeholder 2"/>
          <p:cNvSpPr>
            <a:spLocks noGrp="1"/>
          </p:cNvSpPr>
          <p:nvPr>
            <p:ph type="body" idx="1"/>
          </p:nvPr>
        </p:nvSpPr>
        <p:spPr/>
        <p:txBody>
          <a:bodyPr/>
          <a:lstStyle/>
          <a:p>
            <a:r>
              <a:rPr lang="en-US" dirty="0" smtClean="0"/>
              <a:t>School Climate team members</a:t>
            </a:r>
            <a:endParaRPr lang="en-US" dirty="0"/>
          </a:p>
        </p:txBody>
      </p:sp>
    </p:spTree>
    <p:extLst>
      <p:ext uri="{BB962C8B-B14F-4D97-AF65-F5344CB8AC3E}">
        <p14:creationId xmlns:p14="http://schemas.microsoft.com/office/powerpoint/2010/main" val="1535574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climate team</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smtClean="0"/>
              <a:t>Kyrstn Was: Instructional Coach</a:t>
            </a:r>
          </a:p>
          <a:p>
            <a:r>
              <a:rPr lang="en-US" sz="2800" b="1" dirty="0" smtClean="0"/>
              <a:t>Stephanie Davis: Principal</a:t>
            </a:r>
          </a:p>
          <a:p>
            <a:r>
              <a:rPr lang="en-US" sz="2800" b="1" dirty="0" smtClean="0"/>
              <a:t>Christopher Gruska: Assistant Principal</a:t>
            </a:r>
          </a:p>
          <a:p>
            <a:r>
              <a:rPr lang="en-US" sz="2800" b="1" dirty="0" smtClean="0"/>
              <a:t>Krissy Oeltjen: School Counselor</a:t>
            </a:r>
          </a:p>
          <a:p>
            <a:r>
              <a:rPr lang="en-US" sz="2800" b="1" dirty="0" smtClean="0"/>
              <a:t>Brian Hill: School Psychologist</a:t>
            </a:r>
          </a:p>
          <a:p>
            <a:r>
              <a:rPr lang="en-US" sz="2800" b="1" dirty="0" smtClean="0"/>
              <a:t>Lexi Matt: Intervention Specialist/3</a:t>
            </a:r>
            <a:r>
              <a:rPr lang="en-US" sz="2800" b="1" baseline="30000" dirty="0" smtClean="0"/>
              <a:t>rd</a:t>
            </a:r>
            <a:r>
              <a:rPr lang="en-US" sz="2800" b="1" dirty="0" smtClean="0"/>
              <a:t> Grade Teacher</a:t>
            </a:r>
          </a:p>
          <a:p>
            <a:r>
              <a:rPr lang="en-US" sz="2800" b="1" dirty="0" smtClean="0"/>
              <a:t>Jennifer Bechtel: Reading Specialist</a:t>
            </a:r>
            <a:endParaRPr lang="en-US" sz="2800" b="1" dirty="0"/>
          </a:p>
        </p:txBody>
      </p:sp>
    </p:spTree>
    <p:extLst>
      <p:ext uri="{BB962C8B-B14F-4D97-AF65-F5344CB8AC3E}">
        <p14:creationId xmlns:p14="http://schemas.microsoft.com/office/powerpoint/2010/main" val="2711166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climate team</a:t>
            </a:r>
            <a:endParaRPr lang="en-US" dirty="0"/>
          </a:p>
        </p:txBody>
      </p:sp>
      <p:sp>
        <p:nvSpPr>
          <p:cNvPr id="3" name="Content Placeholder 2"/>
          <p:cNvSpPr>
            <a:spLocks noGrp="1"/>
          </p:cNvSpPr>
          <p:nvPr>
            <p:ph idx="1"/>
          </p:nvPr>
        </p:nvSpPr>
        <p:spPr/>
        <p:txBody>
          <a:bodyPr>
            <a:noAutofit/>
          </a:bodyPr>
          <a:lstStyle/>
          <a:p>
            <a:r>
              <a:rPr lang="en-US" sz="4000" b="1" dirty="0">
                <a:solidFill>
                  <a:schemeClr val="accent2"/>
                </a:solidFill>
              </a:rPr>
              <a:t>The </a:t>
            </a:r>
            <a:r>
              <a:rPr lang="en-US" sz="4000" b="1" dirty="0" smtClean="0">
                <a:solidFill>
                  <a:schemeClr val="accent2"/>
                </a:solidFill>
              </a:rPr>
              <a:t>School Climate Team was selected </a:t>
            </a:r>
            <a:r>
              <a:rPr lang="en-US" sz="4000" b="1" dirty="0">
                <a:solidFill>
                  <a:schemeClr val="accent2"/>
                </a:solidFill>
              </a:rPr>
              <a:t>/ asked to serve as a member of this project because each person currently is a member of the School Leadership Team (SIP) at Bridges Learning Center.</a:t>
            </a:r>
            <a:endParaRPr lang="en-US" sz="4000" dirty="0"/>
          </a:p>
        </p:txBody>
      </p:sp>
    </p:spTree>
    <p:extLst>
      <p:ext uri="{BB962C8B-B14F-4D97-AF65-F5344CB8AC3E}">
        <p14:creationId xmlns:p14="http://schemas.microsoft.com/office/powerpoint/2010/main" val="662005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role does each member play on this team?</a:t>
            </a:r>
            <a:endParaRPr lang="en-US" dirty="0"/>
          </a:p>
        </p:txBody>
      </p:sp>
      <p:sp>
        <p:nvSpPr>
          <p:cNvPr id="3" name="Content Placeholder 2"/>
          <p:cNvSpPr>
            <a:spLocks noGrp="1"/>
          </p:cNvSpPr>
          <p:nvPr>
            <p:ph idx="1"/>
          </p:nvPr>
        </p:nvSpPr>
        <p:spPr/>
        <p:txBody>
          <a:bodyPr/>
          <a:lstStyle/>
          <a:p>
            <a:r>
              <a:rPr lang="en-US" sz="2800" b="1" dirty="0" smtClean="0"/>
              <a:t>Each members’ role on the School Climate Team was:</a:t>
            </a:r>
          </a:p>
          <a:p>
            <a:pPr lvl="1"/>
            <a:r>
              <a:rPr lang="en-US" sz="2400" b="1" dirty="0" smtClean="0"/>
              <a:t>To attend meetings</a:t>
            </a:r>
          </a:p>
          <a:p>
            <a:pPr lvl="2"/>
            <a:r>
              <a:rPr lang="en-US" sz="2200" b="1" dirty="0" smtClean="0"/>
              <a:t>Meetings were March 10</a:t>
            </a:r>
            <a:r>
              <a:rPr lang="en-US" sz="2200" b="1" baseline="30000" dirty="0" smtClean="0"/>
              <a:t>th</a:t>
            </a:r>
            <a:r>
              <a:rPr lang="en-US" sz="2200" b="1" dirty="0" smtClean="0"/>
              <a:t> ,  April 8</a:t>
            </a:r>
            <a:r>
              <a:rPr lang="en-US" sz="2200" b="1" baseline="30000" dirty="0" smtClean="0"/>
              <a:t>th</a:t>
            </a:r>
            <a:r>
              <a:rPr lang="en-US" sz="2200" b="1" dirty="0" smtClean="0"/>
              <a:t> , and April 21</a:t>
            </a:r>
            <a:r>
              <a:rPr lang="en-US" sz="2200" b="1" baseline="30000" dirty="0" smtClean="0"/>
              <a:t>st</a:t>
            </a:r>
            <a:r>
              <a:rPr lang="en-US" sz="2200" b="1" dirty="0" smtClean="0"/>
              <a:t> </a:t>
            </a:r>
          </a:p>
          <a:p>
            <a:pPr lvl="1"/>
            <a:r>
              <a:rPr lang="en-US" sz="2400" b="1" dirty="0" smtClean="0"/>
              <a:t>Actively involved in discussions</a:t>
            </a:r>
          </a:p>
          <a:p>
            <a:pPr lvl="1"/>
            <a:r>
              <a:rPr lang="en-US" sz="2400" b="1" dirty="0" smtClean="0"/>
              <a:t>Communicate their learning to others on the team to create solutions to improve the school climate of Bridges Learning Center.</a:t>
            </a:r>
            <a:endParaRPr lang="en-US" sz="2400" b="1" dirty="0"/>
          </a:p>
        </p:txBody>
      </p:sp>
    </p:spTree>
    <p:extLst>
      <p:ext uri="{BB962C8B-B14F-4D97-AF65-F5344CB8AC3E}">
        <p14:creationId xmlns:p14="http://schemas.microsoft.com/office/powerpoint/2010/main" val="1337682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Critical Dialogue: </a:t>
            </a:r>
            <a:br>
              <a:rPr lang="en-US" sz="3600" dirty="0" smtClean="0"/>
            </a:br>
            <a:r>
              <a:rPr lang="en-US" sz="3600" dirty="0" smtClean="0"/>
              <a:t>the Process of selecting School Community stakeholders</a:t>
            </a:r>
            <a:endParaRPr lang="en-US" sz="3600" dirty="0"/>
          </a:p>
        </p:txBody>
      </p:sp>
      <p:sp>
        <p:nvSpPr>
          <p:cNvPr id="3" name="Content Placeholder 2"/>
          <p:cNvSpPr>
            <a:spLocks noGrp="1"/>
          </p:cNvSpPr>
          <p:nvPr>
            <p:ph idx="1"/>
          </p:nvPr>
        </p:nvSpPr>
        <p:spPr/>
        <p:txBody>
          <a:bodyPr/>
          <a:lstStyle/>
          <a:p>
            <a:r>
              <a:rPr lang="en-US" b="1" dirty="0" smtClean="0"/>
              <a:t>Critical dialogue with members of the School Climate Team was the first step in deciding how the school’s culture and climate influenced the culture and climate of our students' learning.</a:t>
            </a:r>
          </a:p>
          <a:p>
            <a:r>
              <a:rPr lang="en-US" b="1" dirty="0" smtClean="0"/>
              <a:t>Team members engaged in dialogue pertaining to our school’s climate and the missing factor was the home connection piece with families.</a:t>
            </a:r>
          </a:p>
          <a:p>
            <a:r>
              <a:rPr lang="en-US" b="1" dirty="0" smtClean="0"/>
              <a:t>All team members commented on how do we, as a school, get parental/guardian engagement </a:t>
            </a:r>
            <a:r>
              <a:rPr lang="en-US" b="1" dirty="0"/>
              <a:t>in their </a:t>
            </a:r>
            <a:r>
              <a:rPr lang="en-US" b="1" dirty="0" smtClean="0"/>
              <a:t>child’s education.</a:t>
            </a:r>
          </a:p>
          <a:p>
            <a:r>
              <a:rPr lang="en-US" b="1" dirty="0" smtClean="0"/>
              <a:t>The over arching theme throughout this critical dialogue was how to improve </a:t>
            </a:r>
            <a:r>
              <a:rPr lang="en-US" b="1" dirty="0"/>
              <a:t>the connection from home to school and expand parent involvement.</a:t>
            </a:r>
            <a:endParaRPr lang="en-US" b="1" dirty="0" smtClean="0"/>
          </a:p>
          <a:p>
            <a:endParaRPr lang="en-US" b="1" dirty="0" smtClean="0"/>
          </a:p>
          <a:p>
            <a:endParaRPr lang="en-US" b="1" dirty="0"/>
          </a:p>
        </p:txBody>
      </p:sp>
    </p:spTree>
    <p:extLst>
      <p:ext uri="{BB962C8B-B14F-4D97-AF65-F5344CB8AC3E}">
        <p14:creationId xmlns:p14="http://schemas.microsoft.com/office/powerpoint/2010/main" val="4009785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beliefs survey</a:t>
            </a:r>
            <a:endParaRPr lang="en-US" dirty="0"/>
          </a:p>
        </p:txBody>
      </p:sp>
      <p:sp>
        <p:nvSpPr>
          <p:cNvPr id="3" name="Content Placeholder 2"/>
          <p:cNvSpPr>
            <a:spLocks noGrp="1"/>
          </p:cNvSpPr>
          <p:nvPr>
            <p:ph idx="1"/>
          </p:nvPr>
        </p:nvSpPr>
        <p:spPr/>
        <p:txBody>
          <a:bodyPr>
            <a:noAutofit/>
          </a:bodyPr>
          <a:lstStyle/>
          <a:p>
            <a:r>
              <a:rPr lang="en-US" sz="2400" b="1" dirty="0"/>
              <a:t>A </a:t>
            </a:r>
            <a:r>
              <a:rPr lang="en-US" sz="2400" b="1" dirty="0" smtClean="0"/>
              <a:t>Common </a:t>
            </a:r>
            <a:r>
              <a:rPr lang="en-US" sz="2400" b="1" dirty="0"/>
              <a:t>Beliefs </a:t>
            </a:r>
            <a:r>
              <a:rPr lang="en-US" sz="2400" b="1" dirty="0" smtClean="0"/>
              <a:t>Survey was sent via email to members of the School Climate Team at Bridges Learning Center. </a:t>
            </a:r>
          </a:p>
          <a:p>
            <a:r>
              <a:rPr lang="en-US" sz="2400" b="1" dirty="0" smtClean="0"/>
              <a:t>The survey was created in Google Docs and shared with each member of the School Climate Team.</a:t>
            </a:r>
          </a:p>
          <a:p>
            <a:r>
              <a:rPr lang="en-US" sz="2400" b="1" dirty="0" smtClean="0"/>
              <a:t>The purpose of the survey was to assess school community members’ understanding of our schools  culture and climate. </a:t>
            </a:r>
          </a:p>
          <a:p>
            <a:r>
              <a:rPr lang="en-US" sz="2400" b="1" dirty="0" smtClean="0"/>
              <a:t>The information  gathered from </a:t>
            </a:r>
            <a:r>
              <a:rPr lang="en-US" sz="2400" b="1" dirty="0"/>
              <a:t>the survey will </a:t>
            </a:r>
            <a:r>
              <a:rPr lang="en-US" sz="2400" b="1" dirty="0" smtClean="0"/>
              <a:t>help to guide our understanding of the team members perceptions of the schools culture and climate  and how this influences </a:t>
            </a:r>
            <a:r>
              <a:rPr lang="en-US" sz="2400" b="1" dirty="0"/>
              <a:t>current practice and policy in our school.</a:t>
            </a:r>
          </a:p>
          <a:p>
            <a:endParaRPr lang="en-US" sz="2400" b="1" dirty="0"/>
          </a:p>
        </p:txBody>
      </p:sp>
    </p:spTree>
    <p:extLst>
      <p:ext uri="{BB962C8B-B14F-4D97-AF65-F5344CB8AC3E}">
        <p14:creationId xmlns:p14="http://schemas.microsoft.com/office/powerpoint/2010/main" val="369562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beliefs survey</a:t>
            </a:r>
            <a:endParaRPr lang="en-US" dirty="0"/>
          </a:p>
        </p:txBody>
      </p:sp>
      <p:sp>
        <p:nvSpPr>
          <p:cNvPr id="3" name="Content Placeholder 2"/>
          <p:cNvSpPr>
            <a:spLocks noGrp="1"/>
          </p:cNvSpPr>
          <p:nvPr>
            <p:ph idx="1"/>
          </p:nvPr>
        </p:nvSpPr>
        <p:spPr/>
        <p:txBody>
          <a:bodyPr>
            <a:noAutofit/>
          </a:bodyPr>
          <a:lstStyle/>
          <a:p>
            <a:r>
              <a:rPr lang="en-US" sz="2400" b="1" dirty="0" smtClean="0"/>
              <a:t>The Common </a:t>
            </a:r>
            <a:r>
              <a:rPr lang="en-US" sz="2400" b="1" dirty="0"/>
              <a:t>Beliefs </a:t>
            </a:r>
            <a:r>
              <a:rPr lang="en-US" sz="2400" b="1" dirty="0" smtClean="0"/>
              <a:t>Survey was completed by 5 out of the 6 School </a:t>
            </a:r>
            <a:r>
              <a:rPr lang="en-US" sz="2400" b="1" dirty="0"/>
              <a:t>Climate Team </a:t>
            </a:r>
            <a:r>
              <a:rPr lang="en-US" sz="2400" b="1" dirty="0" smtClean="0"/>
              <a:t>members.</a:t>
            </a:r>
          </a:p>
          <a:p>
            <a:r>
              <a:rPr lang="en-US" sz="2400" b="1" dirty="0" smtClean="0"/>
              <a:t>Since a survey was used to gather information from the School Climate Team, the Likert scale was used to request an assessment of variable from among a range of potential responses.</a:t>
            </a:r>
          </a:p>
          <a:p>
            <a:r>
              <a:rPr lang="en-US" sz="2400" b="1" dirty="0" smtClean="0"/>
              <a:t>The Likert response format provided five options from (1) Strongly Agree to (5) </a:t>
            </a:r>
            <a:r>
              <a:rPr lang="en-US" sz="2400" b="1" dirty="0"/>
              <a:t>Strongly Disagree </a:t>
            </a:r>
            <a:r>
              <a:rPr lang="en-US" sz="2400" b="1" dirty="0" smtClean="0"/>
              <a:t>.</a:t>
            </a:r>
          </a:p>
          <a:p>
            <a:r>
              <a:rPr lang="en-US" sz="2400" b="1" dirty="0" smtClean="0"/>
              <a:t>The Common Belief Survey contained 10 questions.</a:t>
            </a:r>
          </a:p>
          <a:p>
            <a:endParaRPr lang="en-US" sz="2400" b="1" dirty="0" smtClean="0"/>
          </a:p>
        </p:txBody>
      </p:sp>
    </p:spTree>
    <p:extLst>
      <p:ext uri="{BB962C8B-B14F-4D97-AF65-F5344CB8AC3E}">
        <p14:creationId xmlns:p14="http://schemas.microsoft.com/office/powerpoint/2010/main" val="2706833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survey questions used to gather team insights</a:t>
            </a:r>
            <a:endParaRPr lang="en-US" dirty="0"/>
          </a:p>
        </p:txBody>
      </p:sp>
      <p:sp>
        <p:nvSpPr>
          <p:cNvPr id="3" name="Content Placeholder 2"/>
          <p:cNvSpPr>
            <a:spLocks noGrp="1"/>
          </p:cNvSpPr>
          <p:nvPr>
            <p:ph idx="1"/>
          </p:nvPr>
        </p:nvSpPr>
        <p:spPr>
          <a:xfrm>
            <a:off x="1251678" y="1997243"/>
            <a:ext cx="10178322" cy="3593591"/>
          </a:xfrm>
        </p:spPr>
        <p:txBody>
          <a:bodyPr>
            <a:noAutofit/>
          </a:bodyPr>
          <a:lstStyle/>
          <a:p>
            <a:pPr marL="228600" lvl="1">
              <a:buFont typeface="Arial" panose="020B0604020202020204" pitchFamily="34" charset="0"/>
              <a:buChar char="•"/>
            </a:pPr>
            <a:r>
              <a:rPr lang="en-US" sz="2000" b="1" dirty="0" smtClean="0"/>
              <a:t>Students feel safe in our school.</a:t>
            </a:r>
            <a:endParaRPr lang="en-US" sz="2000" b="1" dirty="0"/>
          </a:p>
          <a:p>
            <a:pPr marL="228600" lvl="1">
              <a:buFont typeface="Arial" panose="020B0604020202020204" pitchFamily="34" charset="0"/>
              <a:buChar char="•"/>
            </a:pPr>
            <a:r>
              <a:rPr lang="en-US" sz="2000" b="1" dirty="0" smtClean="0"/>
              <a:t>Students feel their teachers care about them.</a:t>
            </a:r>
            <a:endParaRPr lang="en-US" sz="2000" b="1" dirty="0"/>
          </a:p>
          <a:p>
            <a:r>
              <a:rPr lang="en-US" b="1" dirty="0" smtClean="0"/>
              <a:t>Students feel their principal cares about them.</a:t>
            </a:r>
          </a:p>
          <a:p>
            <a:pPr marL="228600" lvl="1">
              <a:buFont typeface="Arial" panose="020B0604020202020204" pitchFamily="34" charset="0"/>
              <a:buChar char="•"/>
            </a:pPr>
            <a:r>
              <a:rPr lang="en-US" sz="2000" b="1" dirty="0" smtClean="0"/>
              <a:t>Families feel comfortable gaining access to our school.</a:t>
            </a:r>
          </a:p>
          <a:p>
            <a:pPr marL="228600" lvl="1">
              <a:buFont typeface="Arial" panose="020B0604020202020204" pitchFamily="34" charset="0"/>
              <a:buChar char="•"/>
            </a:pPr>
            <a:r>
              <a:rPr lang="en-US" sz="2000" b="1" dirty="0" smtClean="0"/>
              <a:t>Families are comfortable with understanding what their children are learning in school.</a:t>
            </a:r>
          </a:p>
          <a:p>
            <a:pPr marL="228600" lvl="1">
              <a:buFont typeface="Arial" panose="020B0604020202020204" pitchFamily="34" charset="0"/>
              <a:buChar char="•"/>
            </a:pPr>
            <a:r>
              <a:rPr lang="en-US" sz="2000" b="1" dirty="0" smtClean="0"/>
              <a:t>Families feel welcome in our school.</a:t>
            </a:r>
          </a:p>
          <a:p>
            <a:pPr marL="228600" lvl="1">
              <a:buFont typeface="Arial" panose="020B0604020202020204" pitchFamily="34" charset="0"/>
              <a:buChar char="•"/>
            </a:pPr>
            <a:r>
              <a:rPr lang="en-US" sz="2000" b="1" dirty="0" smtClean="0"/>
              <a:t>Families are considered partners or  adversaries in  their child’s education.</a:t>
            </a:r>
          </a:p>
          <a:p>
            <a:pPr marL="228600" lvl="1">
              <a:buFont typeface="Arial" panose="020B0604020202020204" pitchFamily="34" charset="0"/>
              <a:buChar char="•"/>
            </a:pPr>
            <a:r>
              <a:rPr lang="en-US" sz="2000" b="1" dirty="0" smtClean="0"/>
              <a:t>Families describe our school favorably.</a:t>
            </a:r>
          </a:p>
          <a:p>
            <a:pPr marL="228600" lvl="1">
              <a:buFont typeface="Arial" panose="020B0604020202020204" pitchFamily="34" charset="0"/>
              <a:buChar char="•"/>
            </a:pPr>
            <a:r>
              <a:rPr lang="en-US" sz="2000" b="1" dirty="0" smtClean="0"/>
              <a:t>Families feel listened at our school.</a:t>
            </a:r>
          </a:p>
          <a:p>
            <a:pPr marL="228600" lvl="1">
              <a:buFont typeface="Arial" panose="020B0604020202020204" pitchFamily="34" charset="0"/>
              <a:buChar char="•"/>
            </a:pPr>
            <a:r>
              <a:rPr lang="en-US" sz="2000" b="1" dirty="0" smtClean="0"/>
              <a:t>Students feel rewarded with their work in school.</a:t>
            </a:r>
            <a:endParaRPr lang="en-US" sz="2000" b="1" dirty="0"/>
          </a:p>
        </p:txBody>
      </p:sp>
    </p:spTree>
    <p:extLst>
      <p:ext uri="{BB962C8B-B14F-4D97-AF65-F5344CB8AC3E}">
        <p14:creationId xmlns:p14="http://schemas.microsoft.com/office/powerpoint/2010/main" val="3520868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1</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589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a:t>
            </a:r>
            <a:endParaRPr lang="en-US" dirty="0"/>
          </a:p>
        </p:txBody>
      </p:sp>
      <p:sp>
        <p:nvSpPr>
          <p:cNvPr id="3" name="Text Placeholder 2"/>
          <p:cNvSpPr>
            <a:spLocks noGrp="1"/>
          </p:cNvSpPr>
          <p:nvPr>
            <p:ph type="body" idx="1"/>
          </p:nvPr>
        </p:nvSpPr>
        <p:spPr/>
        <p:txBody>
          <a:bodyPr/>
          <a:lstStyle/>
          <a:p>
            <a:r>
              <a:rPr lang="en-US" dirty="0" smtClean="0"/>
              <a:t>Results of finding </a:t>
            </a:r>
            <a:endParaRPr lang="en-US" dirty="0"/>
          </a:p>
        </p:txBody>
      </p:sp>
    </p:spTree>
    <p:extLst>
      <p:ext uri="{BB962C8B-B14F-4D97-AF65-F5344CB8AC3E}">
        <p14:creationId xmlns:p14="http://schemas.microsoft.com/office/powerpoint/2010/main" val="1659663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of findings</a:t>
            </a:r>
            <a:endParaRPr lang="en-US" dirty="0"/>
          </a:p>
        </p:txBody>
      </p:sp>
      <p:sp>
        <p:nvSpPr>
          <p:cNvPr id="6" name="Text Placeholder 5"/>
          <p:cNvSpPr>
            <a:spLocks noGrp="1"/>
          </p:cNvSpPr>
          <p:nvPr>
            <p:ph type="body" sz="half" idx="2"/>
          </p:nvPr>
        </p:nvSpPr>
        <p:spPr/>
        <p:txBody>
          <a:bodyPr>
            <a:normAutofit fontScale="92500"/>
          </a:bodyPr>
          <a:lstStyle/>
          <a:p>
            <a:pPr marL="285750" indent="-285750">
              <a:buClr>
                <a:schemeClr val="bg1"/>
              </a:buClr>
              <a:buFont typeface="Arial" panose="020B0604020202020204" pitchFamily="34" charset="0"/>
              <a:buChar char="•"/>
            </a:pPr>
            <a:r>
              <a:rPr lang="en-US" dirty="0" smtClean="0"/>
              <a:t>2 out of 5 team members, or 40%, disagreed that students feel safe at our school</a:t>
            </a:r>
          </a:p>
          <a:p>
            <a:pPr marL="285750" indent="-285750">
              <a:buClr>
                <a:schemeClr val="bg1"/>
              </a:buClr>
              <a:buFont typeface="Arial" panose="020B0604020202020204" pitchFamily="34" charset="0"/>
              <a:buChar char="•"/>
            </a:pPr>
            <a:r>
              <a:rPr lang="en-US" dirty="0" smtClean="0"/>
              <a:t>4 out of 5 team members, or 80%, agreed that students feel their teachers care about them.</a:t>
            </a:r>
          </a:p>
          <a:p>
            <a:pPr marL="285750" indent="-285750">
              <a:buClr>
                <a:schemeClr val="bg1"/>
              </a:buClr>
              <a:buFont typeface="Arial" panose="020B0604020202020204" pitchFamily="34" charset="0"/>
              <a:buChar char="•"/>
            </a:pPr>
            <a:endParaRPr lang="en-US" dirty="0" smtClean="0"/>
          </a:p>
          <a:p>
            <a:r>
              <a:rPr lang="en-US" dirty="0" smtClean="0"/>
              <a:t>1= </a:t>
            </a:r>
            <a:r>
              <a:rPr lang="en-US" dirty="0"/>
              <a:t>Strongly </a:t>
            </a:r>
            <a:r>
              <a:rPr lang="en-US" dirty="0" smtClean="0"/>
              <a:t>Agree</a:t>
            </a:r>
          </a:p>
          <a:p>
            <a:r>
              <a:rPr lang="en-US" dirty="0" smtClean="0"/>
              <a:t>3= Neutral</a:t>
            </a:r>
            <a:endParaRPr lang="en-US" dirty="0"/>
          </a:p>
          <a:p>
            <a:r>
              <a:rPr lang="en-US" dirty="0"/>
              <a:t>5= Disagree Strongly</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617" y="526812"/>
            <a:ext cx="6157913" cy="252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3684205"/>
            <a:ext cx="6157913" cy="261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449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findings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424" y="579454"/>
            <a:ext cx="6157913" cy="269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half" idx="2"/>
          </p:nvPr>
        </p:nvSpPr>
        <p:spPr/>
        <p:txBody>
          <a:bodyPr>
            <a:normAutofit fontScale="92500" lnSpcReduction="10000"/>
          </a:bodyPr>
          <a:lstStyle/>
          <a:p>
            <a:pPr marL="285750" indent="-285750">
              <a:buClr>
                <a:schemeClr val="bg1"/>
              </a:buClr>
              <a:buFont typeface="Arial" panose="020B0604020202020204" pitchFamily="34" charset="0"/>
              <a:buChar char="•"/>
            </a:pPr>
            <a:r>
              <a:rPr lang="en-US" dirty="0" smtClean="0"/>
              <a:t>3 out of 5 team members, or 60%, agreed that students feel the principal cares for them.</a:t>
            </a:r>
          </a:p>
          <a:p>
            <a:pPr marL="285750" indent="-285750">
              <a:buClr>
                <a:schemeClr val="bg1"/>
              </a:buClr>
              <a:buFont typeface="Arial" panose="020B0604020202020204" pitchFamily="34" charset="0"/>
              <a:buChar char="•"/>
            </a:pPr>
            <a:r>
              <a:rPr lang="en-US" dirty="0" smtClean="0"/>
              <a:t>3 out of 5 team members, or 60%, are neutral that families feel comfortable gaining accessing our school.</a:t>
            </a:r>
          </a:p>
          <a:p>
            <a:pPr marL="285750" indent="-285750">
              <a:buClr>
                <a:schemeClr val="bg1"/>
              </a:buClr>
              <a:buFont typeface="Arial" panose="020B0604020202020204" pitchFamily="34" charset="0"/>
              <a:buChar char="•"/>
            </a:pPr>
            <a:endParaRPr lang="en-US" dirty="0" smtClean="0"/>
          </a:p>
          <a:p>
            <a:r>
              <a:rPr lang="en-US" dirty="0" smtClean="0"/>
              <a:t>1= </a:t>
            </a:r>
            <a:r>
              <a:rPr lang="en-US" dirty="0"/>
              <a:t>Strongly </a:t>
            </a:r>
            <a:r>
              <a:rPr lang="en-US" dirty="0" smtClean="0"/>
              <a:t>Agree</a:t>
            </a:r>
          </a:p>
          <a:p>
            <a:r>
              <a:rPr lang="en-US" dirty="0" smtClean="0"/>
              <a:t>3= Neutral</a:t>
            </a:r>
            <a:endParaRPr lang="en-US" dirty="0"/>
          </a:p>
          <a:p>
            <a:r>
              <a:rPr lang="en-US" dirty="0"/>
              <a:t>5= Disagree Strongly</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3701783"/>
            <a:ext cx="6157913" cy="2605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036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findings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801" y="471766"/>
            <a:ext cx="6157913" cy="270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half" idx="2"/>
          </p:nvPr>
        </p:nvSpPr>
        <p:spPr>
          <a:xfrm>
            <a:off x="8337885" y="1741335"/>
            <a:ext cx="3092115" cy="4698101"/>
          </a:xfrm>
        </p:spPr>
        <p:txBody>
          <a:bodyPr>
            <a:normAutofit fontScale="92500" lnSpcReduction="10000"/>
          </a:bodyPr>
          <a:lstStyle/>
          <a:p>
            <a:pPr marL="285750" indent="-285750">
              <a:buClr>
                <a:schemeClr val="bg1"/>
              </a:buClr>
              <a:buFont typeface="Arial" panose="020B0604020202020204" pitchFamily="34" charset="0"/>
              <a:buChar char="•"/>
            </a:pPr>
            <a:r>
              <a:rPr lang="en-US" dirty="0" smtClean="0"/>
              <a:t>1 out of 5 team members, or 20%, strongly disagreed and 3 out of 5, or 60%, disagreed that families are comfortable understanding what their children are learning.</a:t>
            </a:r>
          </a:p>
          <a:p>
            <a:pPr marL="285750" indent="-285750">
              <a:buClr>
                <a:schemeClr val="bg1"/>
              </a:buClr>
              <a:buFont typeface="Arial" panose="020B0604020202020204" pitchFamily="34" charset="0"/>
              <a:buChar char="•"/>
            </a:pPr>
            <a:r>
              <a:rPr lang="en-US" dirty="0" smtClean="0"/>
              <a:t>4 out of 5 team members, or 60%, are neutral  that families feel welcome in our school.</a:t>
            </a:r>
          </a:p>
          <a:p>
            <a:pPr>
              <a:buClr>
                <a:schemeClr val="bg1"/>
              </a:buClr>
            </a:pPr>
            <a:endParaRPr lang="en-US" dirty="0" smtClean="0"/>
          </a:p>
          <a:p>
            <a:r>
              <a:rPr lang="en-US" dirty="0" smtClean="0"/>
              <a:t>1= </a:t>
            </a:r>
            <a:r>
              <a:rPr lang="en-US" dirty="0"/>
              <a:t>Strongly </a:t>
            </a:r>
            <a:r>
              <a:rPr lang="en-US" dirty="0" smtClean="0"/>
              <a:t>Agree</a:t>
            </a:r>
          </a:p>
          <a:p>
            <a:r>
              <a:rPr lang="en-US" dirty="0" smtClean="0"/>
              <a:t>3= Neutral</a:t>
            </a:r>
            <a:endParaRPr lang="en-US" dirty="0"/>
          </a:p>
          <a:p>
            <a:r>
              <a:rPr lang="en-US" dirty="0"/>
              <a:t>5= Disagree Strongly</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4" y="3601738"/>
            <a:ext cx="6157913" cy="263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233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findings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425" y="413384"/>
            <a:ext cx="6157913" cy="267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half" idx="2"/>
          </p:nvPr>
        </p:nvSpPr>
        <p:spPr/>
        <p:txBody>
          <a:bodyPr>
            <a:normAutofit fontScale="92500" lnSpcReduction="10000"/>
          </a:bodyPr>
          <a:lstStyle/>
          <a:p>
            <a:pPr marL="285750" indent="-285750">
              <a:buClr>
                <a:schemeClr val="bg1"/>
              </a:buClr>
              <a:buFont typeface="Arial" panose="020B0604020202020204" pitchFamily="34" charset="0"/>
              <a:buChar char="•"/>
            </a:pPr>
            <a:r>
              <a:rPr lang="en-US" dirty="0" smtClean="0"/>
              <a:t>3 out of 5 team members, or 60%, agreed families are partner or adversaries in their child’s education. </a:t>
            </a:r>
          </a:p>
          <a:p>
            <a:pPr marL="285750" indent="-285750">
              <a:buClr>
                <a:schemeClr val="bg1"/>
              </a:buClr>
              <a:buFont typeface="Arial" panose="020B0604020202020204" pitchFamily="34" charset="0"/>
              <a:buChar char="•"/>
            </a:pPr>
            <a:r>
              <a:rPr lang="en-US" dirty="0" smtClean="0"/>
              <a:t>2 out of 4 team members, or 40%, agreed  and 2 out of 4, 40%, disagreed families describe our school favorably..</a:t>
            </a:r>
          </a:p>
          <a:p>
            <a:pPr marL="285750" indent="-285750">
              <a:buClr>
                <a:schemeClr val="bg1"/>
              </a:buClr>
              <a:buFont typeface="Arial" panose="020B0604020202020204" pitchFamily="34" charset="0"/>
              <a:buChar char="•"/>
            </a:pPr>
            <a:endParaRPr lang="en-US" dirty="0" smtClean="0"/>
          </a:p>
          <a:p>
            <a:r>
              <a:rPr lang="en-US" dirty="0" smtClean="0"/>
              <a:t>1= </a:t>
            </a:r>
            <a:r>
              <a:rPr lang="en-US" dirty="0"/>
              <a:t>Strongly </a:t>
            </a:r>
            <a:r>
              <a:rPr lang="en-US" dirty="0" smtClean="0"/>
              <a:t>Agree</a:t>
            </a:r>
          </a:p>
          <a:p>
            <a:r>
              <a:rPr lang="en-US" dirty="0" smtClean="0"/>
              <a:t>3= Neutral</a:t>
            </a:r>
            <a:endParaRPr lang="en-US" dirty="0"/>
          </a:p>
          <a:p>
            <a:r>
              <a:rPr lang="en-US" dirty="0"/>
              <a:t>5= Disagree Strongly</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4" y="3724859"/>
            <a:ext cx="6157913" cy="265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510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findings</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9549" y="399160"/>
            <a:ext cx="6157913" cy="263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4" y="3803531"/>
            <a:ext cx="6157913" cy="2710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5"/>
          <p:cNvSpPr>
            <a:spLocks noGrp="1"/>
          </p:cNvSpPr>
          <p:nvPr>
            <p:ph type="body" sz="half" idx="2"/>
          </p:nvPr>
        </p:nvSpPr>
        <p:spPr/>
        <p:txBody>
          <a:bodyPr>
            <a:normAutofit/>
          </a:bodyPr>
          <a:lstStyle/>
          <a:p>
            <a:pPr marL="285750" indent="-285750">
              <a:buClr>
                <a:schemeClr val="bg1"/>
              </a:buClr>
              <a:buFont typeface="Arial" panose="020B0604020202020204" pitchFamily="34" charset="0"/>
              <a:buChar char="•"/>
            </a:pPr>
            <a:r>
              <a:rPr lang="en-US" dirty="0" smtClean="0"/>
              <a:t>3 out of 5 team members, or 60%, disagreed families fell listened at our school. </a:t>
            </a:r>
          </a:p>
          <a:p>
            <a:pPr marL="285750" indent="-285750">
              <a:buClr>
                <a:schemeClr val="bg1"/>
              </a:buClr>
              <a:buFont typeface="Arial" panose="020B0604020202020204" pitchFamily="34" charset="0"/>
              <a:buChar char="•"/>
            </a:pPr>
            <a:r>
              <a:rPr lang="en-US" dirty="0" smtClean="0"/>
              <a:t>2 out of 5 team members, or 40%, are neutral students feel rewarded with their work in school. </a:t>
            </a:r>
          </a:p>
          <a:p>
            <a:pPr marL="285750" indent="-285750">
              <a:buClr>
                <a:schemeClr val="bg1"/>
              </a:buClr>
              <a:buFont typeface="Arial" panose="020B0604020202020204" pitchFamily="34" charset="0"/>
              <a:buChar char="•"/>
            </a:pPr>
            <a:endParaRPr lang="en-US" dirty="0" smtClean="0"/>
          </a:p>
          <a:p>
            <a:r>
              <a:rPr lang="en-US" dirty="0" smtClean="0"/>
              <a:t>1= </a:t>
            </a:r>
            <a:r>
              <a:rPr lang="en-US" dirty="0"/>
              <a:t>Strongly </a:t>
            </a:r>
            <a:r>
              <a:rPr lang="en-US" dirty="0" smtClean="0"/>
              <a:t>Agree</a:t>
            </a:r>
          </a:p>
          <a:p>
            <a:r>
              <a:rPr lang="en-US" dirty="0" smtClean="0"/>
              <a:t>3= Neutral</a:t>
            </a:r>
            <a:endParaRPr lang="en-US" dirty="0"/>
          </a:p>
          <a:p>
            <a:r>
              <a:rPr lang="en-US" dirty="0"/>
              <a:t>5= Disagree Strongly</a:t>
            </a:r>
          </a:p>
        </p:txBody>
      </p:sp>
    </p:spTree>
    <p:extLst>
      <p:ext uri="{BB962C8B-B14F-4D97-AF65-F5344CB8AC3E}">
        <p14:creationId xmlns:p14="http://schemas.microsoft.com/office/powerpoint/2010/main" val="3380791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dialogue with Team members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What does </a:t>
            </a:r>
            <a:r>
              <a:rPr lang="en-US" b="1" dirty="0" smtClean="0"/>
              <a:t>it </a:t>
            </a:r>
            <a:r>
              <a:rPr lang="en-US" b="1" dirty="0"/>
              <a:t>mean to speak truth to people about the reality of children’s lives</a:t>
            </a:r>
            <a:r>
              <a:rPr lang="en-US" b="1" dirty="0" smtClean="0"/>
              <a:t>?</a:t>
            </a:r>
          </a:p>
          <a:p>
            <a:pPr lvl="1"/>
            <a:r>
              <a:rPr lang="en-US" dirty="0"/>
              <a:t>Truly knowing our students and </a:t>
            </a:r>
            <a:r>
              <a:rPr lang="en-US" dirty="0" smtClean="0"/>
              <a:t>community- Assistant Principal</a:t>
            </a:r>
            <a:endParaRPr lang="en-US" dirty="0"/>
          </a:p>
          <a:p>
            <a:pPr lvl="1"/>
            <a:r>
              <a:rPr lang="en-US" dirty="0"/>
              <a:t>Being honest about their home lives and understanding their individual circumstances- </a:t>
            </a:r>
            <a:r>
              <a:rPr lang="en-US" dirty="0" smtClean="0"/>
              <a:t>School Counselor</a:t>
            </a:r>
            <a:endParaRPr lang="en-US" dirty="0"/>
          </a:p>
          <a:p>
            <a:r>
              <a:rPr lang="en-US" b="1" dirty="0" smtClean="0"/>
              <a:t>To </a:t>
            </a:r>
            <a:r>
              <a:rPr lang="en-US" b="1" dirty="0"/>
              <a:t>what extent do we as a school community encourage people to action?</a:t>
            </a:r>
          </a:p>
          <a:p>
            <a:pPr lvl="1"/>
            <a:r>
              <a:rPr lang="en-US" dirty="0" smtClean="0"/>
              <a:t>It </a:t>
            </a:r>
            <a:r>
              <a:rPr lang="en-US" dirty="0"/>
              <a:t>is the responsibility of the principal—the person </a:t>
            </a:r>
            <a:r>
              <a:rPr lang="en-US" dirty="0" smtClean="0"/>
              <a:t>with the most power in the school-to </a:t>
            </a:r>
            <a:r>
              <a:rPr lang="en-US" dirty="0"/>
              <a:t>set the </a:t>
            </a:r>
            <a:r>
              <a:rPr lang="en-US" dirty="0" smtClean="0"/>
              <a:t>stage / example to take action, not just because they are the principal, but truly for caring the school community- Assistant Principal</a:t>
            </a:r>
          </a:p>
          <a:p>
            <a:pPr lvl="1"/>
            <a:r>
              <a:rPr lang="en-US" dirty="0" smtClean="0"/>
              <a:t>Building </a:t>
            </a:r>
            <a:r>
              <a:rPr lang="en-US" dirty="0"/>
              <a:t>relationships that make others feel “safe” – </a:t>
            </a:r>
            <a:r>
              <a:rPr lang="en-US" dirty="0" smtClean="0"/>
              <a:t>School Psychologist</a:t>
            </a:r>
            <a:endParaRPr lang="en-US" dirty="0"/>
          </a:p>
          <a:p>
            <a:pPr lvl="1"/>
            <a:r>
              <a:rPr lang="en-US" dirty="0"/>
              <a:t>Letting our </a:t>
            </a:r>
            <a:r>
              <a:rPr lang="en-US" dirty="0" smtClean="0"/>
              <a:t>students </a:t>
            </a:r>
            <a:r>
              <a:rPr lang="en-US" dirty="0"/>
              <a:t>know they are capable of </a:t>
            </a:r>
            <a:r>
              <a:rPr lang="en-US" b="1" dirty="0"/>
              <a:t>anything</a:t>
            </a:r>
            <a:r>
              <a:rPr lang="en-US" dirty="0"/>
              <a:t>, with the right support- </a:t>
            </a:r>
            <a:r>
              <a:rPr lang="en-US" dirty="0" smtClean="0"/>
              <a:t>Reading Specialist</a:t>
            </a:r>
            <a:endParaRPr lang="en-US" dirty="0"/>
          </a:p>
          <a:p>
            <a:pPr lvl="1"/>
            <a:endParaRPr lang="en-US" dirty="0"/>
          </a:p>
        </p:txBody>
      </p:sp>
    </p:spTree>
    <p:extLst>
      <p:ext uri="{BB962C8B-B14F-4D97-AF65-F5344CB8AC3E}">
        <p14:creationId xmlns:p14="http://schemas.microsoft.com/office/powerpoint/2010/main" val="1769834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614" y="406448"/>
            <a:ext cx="10563333" cy="1492132"/>
          </a:xfrm>
        </p:spPr>
        <p:txBody>
          <a:bodyPr>
            <a:noAutofit/>
          </a:bodyPr>
          <a:lstStyle/>
          <a:p>
            <a:r>
              <a:rPr lang="en-US" sz="5400" dirty="0" smtClean="0"/>
              <a:t>Critical Dialogue: </a:t>
            </a:r>
            <a:br>
              <a:rPr lang="en-US" sz="5400" dirty="0" smtClean="0"/>
            </a:br>
            <a:r>
              <a:rPr lang="en-US" sz="5400" dirty="0" smtClean="0"/>
              <a:t>Staff retention</a:t>
            </a:r>
            <a:endParaRPr lang="en-US" sz="5400" dirty="0"/>
          </a:p>
        </p:txBody>
      </p:sp>
      <p:sp>
        <p:nvSpPr>
          <p:cNvPr id="3" name="Content Placeholder 2"/>
          <p:cNvSpPr>
            <a:spLocks noGrp="1"/>
          </p:cNvSpPr>
          <p:nvPr>
            <p:ph idx="1"/>
          </p:nvPr>
        </p:nvSpPr>
        <p:spPr/>
        <p:txBody>
          <a:bodyPr>
            <a:normAutofit lnSpcReduction="10000"/>
          </a:bodyPr>
          <a:lstStyle/>
          <a:p>
            <a:r>
              <a:rPr lang="en-US" sz="2200" b="1" dirty="0" smtClean="0"/>
              <a:t>Several Team members mentioned the “revolving door” of teachers the past several years.</a:t>
            </a:r>
          </a:p>
          <a:p>
            <a:r>
              <a:rPr lang="en-US" sz="2200" b="1" dirty="0" smtClean="0"/>
              <a:t>Since the beginning of the 2013-2014 school year, Bridges Learning Center has needed to fill 4-5 teaching positions each school year.</a:t>
            </a:r>
          </a:p>
          <a:p>
            <a:r>
              <a:rPr lang="en-US" sz="2200" b="1" dirty="0"/>
              <a:t>The operation of the school requires 13 full time intervention specialist (Special Education </a:t>
            </a:r>
            <a:r>
              <a:rPr lang="en-US" sz="2200" b="1" dirty="0" smtClean="0"/>
              <a:t>Certified).</a:t>
            </a:r>
          </a:p>
          <a:p>
            <a:r>
              <a:rPr lang="en-US" sz="2200" b="1" dirty="0" smtClean="0"/>
              <a:t>The 2015-2016 school year, the school was unable to fill 3 teaching positions with high quality teachers.  Therefore, 3 classrooms have functioned with 3 long-term substitute teachers.</a:t>
            </a:r>
          </a:p>
          <a:p>
            <a:endParaRPr lang="en-US" dirty="0" smtClean="0"/>
          </a:p>
          <a:p>
            <a:endParaRPr lang="en-US" b="1" dirty="0" smtClean="0"/>
          </a:p>
          <a:p>
            <a:endParaRPr lang="en-US" b="1" dirty="0"/>
          </a:p>
        </p:txBody>
      </p:sp>
    </p:spTree>
    <p:extLst>
      <p:ext uri="{BB962C8B-B14F-4D97-AF65-F5344CB8AC3E}">
        <p14:creationId xmlns:p14="http://schemas.microsoft.com/office/powerpoint/2010/main" val="3230564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200" b="1" dirty="0"/>
              <a:t>How can Bridges Learning Center retain quality teachers?</a:t>
            </a:r>
          </a:p>
          <a:p>
            <a:pPr lvl="1"/>
            <a:r>
              <a:rPr lang="en-US" dirty="0"/>
              <a:t>Although policymakers can mandate and fund recruitment and induction programs, only school leaders can </a:t>
            </a:r>
            <a:r>
              <a:rPr lang="en-US" b="1" dirty="0"/>
              <a:t>foster</a:t>
            </a:r>
            <a:r>
              <a:rPr lang="en-US" dirty="0"/>
              <a:t> the full range of </a:t>
            </a:r>
            <a:r>
              <a:rPr lang="en-US" b="1" dirty="0"/>
              <a:t>supports</a:t>
            </a:r>
            <a:r>
              <a:rPr lang="en-US" dirty="0"/>
              <a:t> that teachers need- School </a:t>
            </a:r>
            <a:r>
              <a:rPr lang="en-US" dirty="0" smtClean="0"/>
              <a:t>Psychologist</a:t>
            </a:r>
          </a:p>
          <a:p>
            <a:pPr lvl="1"/>
            <a:r>
              <a:rPr lang="en-US" dirty="0" smtClean="0"/>
              <a:t>We </a:t>
            </a:r>
            <a:r>
              <a:rPr lang="en-US" dirty="0"/>
              <a:t>should have </a:t>
            </a:r>
            <a:r>
              <a:rPr lang="en-US" dirty="0" smtClean="0"/>
              <a:t>been focusing </a:t>
            </a:r>
            <a:r>
              <a:rPr lang="en-US" dirty="0"/>
              <a:t>on </a:t>
            </a:r>
            <a:r>
              <a:rPr lang="en-US" dirty="0" smtClean="0"/>
              <a:t>improving staff working conditions; creating more unity among the staff members.  Having veteran staff mentor new staff with all the different nuisances that makes our building unique. – School Counselor</a:t>
            </a:r>
          </a:p>
          <a:p>
            <a:pPr lvl="1"/>
            <a:r>
              <a:rPr lang="en-US" dirty="0" smtClean="0"/>
              <a:t>Bridges Learning Center needs to be committed </a:t>
            </a:r>
            <a:r>
              <a:rPr lang="en-US" dirty="0"/>
              <a:t>to keeping </a:t>
            </a:r>
            <a:r>
              <a:rPr lang="en-US" dirty="0" smtClean="0"/>
              <a:t>quality teachers and staff and to develop </a:t>
            </a:r>
            <a:r>
              <a:rPr lang="en-US" dirty="0"/>
              <a:t>successful strategies </a:t>
            </a:r>
            <a:r>
              <a:rPr lang="en-US" dirty="0" smtClean="0"/>
              <a:t>and supports to assist </a:t>
            </a:r>
            <a:r>
              <a:rPr lang="en-US" dirty="0"/>
              <a:t>new teachers and to keep veteran </a:t>
            </a:r>
            <a:r>
              <a:rPr lang="en-US" dirty="0" smtClean="0"/>
              <a:t>teachers. –Instructional Coach</a:t>
            </a:r>
          </a:p>
          <a:p>
            <a:pPr lvl="1"/>
            <a:endParaRPr lang="en-US" dirty="0"/>
          </a:p>
          <a:p>
            <a:endParaRPr lang="en-US" dirty="0"/>
          </a:p>
        </p:txBody>
      </p:sp>
      <p:sp>
        <p:nvSpPr>
          <p:cNvPr id="7" name="Title 1"/>
          <p:cNvSpPr>
            <a:spLocks noGrp="1"/>
          </p:cNvSpPr>
          <p:nvPr>
            <p:ph type="title"/>
          </p:nvPr>
        </p:nvSpPr>
        <p:spPr/>
        <p:txBody>
          <a:bodyPr>
            <a:noAutofit/>
          </a:bodyPr>
          <a:lstStyle/>
          <a:p>
            <a:r>
              <a:rPr lang="en-US" sz="5400" dirty="0" smtClean="0"/>
              <a:t>Critical Dialogue: </a:t>
            </a:r>
            <a:br>
              <a:rPr lang="en-US" sz="5400" dirty="0" smtClean="0"/>
            </a:br>
            <a:r>
              <a:rPr lang="en-US" sz="5400" dirty="0" smtClean="0"/>
              <a:t>Staff retention</a:t>
            </a:r>
            <a:endParaRPr lang="en-US" sz="5400" dirty="0"/>
          </a:p>
        </p:txBody>
      </p:sp>
    </p:spTree>
    <p:extLst>
      <p:ext uri="{BB962C8B-B14F-4D97-AF65-F5344CB8AC3E}">
        <p14:creationId xmlns:p14="http://schemas.microsoft.com/office/powerpoint/2010/main" val="3140430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shared with Principal </a:t>
            </a:r>
            <a:endParaRPr lang="en-US" dirty="0"/>
          </a:p>
        </p:txBody>
      </p:sp>
      <p:sp>
        <p:nvSpPr>
          <p:cNvPr id="5" name="Content Placeholder 4"/>
          <p:cNvSpPr>
            <a:spLocks noGrp="1"/>
          </p:cNvSpPr>
          <p:nvPr>
            <p:ph idx="1"/>
          </p:nvPr>
        </p:nvSpPr>
        <p:spPr>
          <a:xfrm>
            <a:off x="1270728" y="2228851"/>
            <a:ext cx="10178322" cy="5143499"/>
          </a:xfrm>
        </p:spPr>
        <p:txBody>
          <a:bodyPr>
            <a:normAutofit/>
          </a:bodyPr>
          <a:lstStyle/>
          <a:p>
            <a:r>
              <a:rPr lang="en-US" sz="3200" b="1" dirty="0" smtClean="0"/>
              <a:t>The results from the survey and additional dialogue were shared with the principal.  The principal noticed the mention of staff retention at Bridges Learning Center. The principal felt this was an over-sight on her part for not considering it an area of critical need when addressing school culture and climate.</a:t>
            </a:r>
            <a:endParaRPr lang="en-US" sz="3200" b="1" dirty="0"/>
          </a:p>
        </p:txBody>
      </p:sp>
    </p:spTree>
    <p:extLst>
      <p:ext uri="{BB962C8B-B14F-4D97-AF65-F5344CB8AC3E}">
        <p14:creationId xmlns:p14="http://schemas.microsoft.com/office/powerpoint/2010/main" val="3950442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of this project…</a:t>
            </a:r>
            <a:endParaRPr lang="en-US" dirty="0"/>
          </a:p>
        </p:txBody>
      </p:sp>
      <p:sp>
        <p:nvSpPr>
          <p:cNvPr id="5" name="Content Placeholder 4"/>
          <p:cNvSpPr>
            <a:spLocks noGrp="1"/>
          </p:cNvSpPr>
          <p:nvPr>
            <p:ph idx="1"/>
          </p:nvPr>
        </p:nvSpPr>
        <p:spPr/>
        <p:txBody>
          <a:bodyPr>
            <a:normAutofit/>
          </a:bodyPr>
          <a:lstStyle/>
          <a:p>
            <a:r>
              <a:rPr lang="en-US" sz="3200" b="1" dirty="0" smtClean="0"/>
              <a:t>The purpose of this project was to assess my school’s culture and climate, the  influence of culture and climate on student learning, and the strengthens / challenges within our school.  </a:t>
            </a:r>
            <a:endParaRPr lang="en-US" sz="3200" b="1" dirty="0"/>
          </a:p>
        </p:txBody>
      </p:sp>
    </p:spTree>
    <p:extLst>
      <p:ext uri="{BB962C8B-B14F-4D97-AF65-F5344CB8AC3E}">
        <p14:creationId xmlns:p14="http://schemas.microsoft.com/office/powerpoint/2010/main" val="2123472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1227615" y="1491917"/>
            <a:ext cx="10530796" cy="4860757"/>
          </a:xfrm>
        </p:spPr>
        <p:txBody>
          <a:bodyPr>
            <a:normAutofit fontScale="92500" lnSpcReduction="10000"/>
          </a:bodyPr>
          <a:lstStyle/>
          <a:p>
            <a:r>
              <a:rPr lang="en-US" b="1" dirty="0" smtClean="0"/>
              <a:t>I learned throughout this process of surveying and  verbally questioning the team members, that each member was thoughtful in their responses both on the survey and engaging in critical dialogue.  The results from the survey were not a surprise, nor  the critical dialogue.</a:t>
            </a:r>
          </a:p>
          <a:p>
            <a:r>
              <a:rPr lang="en-US" b="1" dirty="0" smtClean="0"/>
              <a:t>The new questions I had were addressed with the critical dialogue I had with the School Climate Team.  I felt these additional questions would be beneficial in determining what is needed at this school.</a:t>
            </a:r>
          </a:p>
          <a:p>
            <a:r>
              <a:rPr lang="en-US" b="1" dirty="0" smtClean="0"/>
              <a:t>School </a:t>
            </a:r>
            <a:r>
              <a:rPr lang="en-US" b="1" dirty="0"/>
              <a:t>climate sets the tone for all the learning and teaching done in the school </a:t>
            </a:r>
            <a:r>
              <a:rPr lang="en-US" b="1" dirty="0" smtClean="0"/>
              <a:t>environment.  While school culture is central to a school’s success. School </a:t>
            </a:r>
            <a:r>
              <a:rPr lang="en-US" b="1" dirty="0"/>
              <a:t>culture fosters improvement, collaborative decision making, professional development and staff and </a:t>
            </a:r>
            <a:r>
              <a:rPr lang="en-US" b="1" dirty="0" smtClean="0"/>
              <a:t>student learning.</a:t>
            </a:r>
          </a:p>
          <a:p>
            <a:r>
              <a:rPr lang="en-US" b="1" dirty="0" smtClean="0"/>
              <a:t>School climate and culture influence and promote social justice and equity work in schools by an </a:t>
            </a:r>
            <a:r>
              <a:rPr lang="en-US" b="1" dirty="0"/>
              <a:t>equitable school climate </a:t>
            </a:r>
            <a:r>
              <a:rPr lang="en-US" b="1" dirty="0" smtClean="0"/>
              <a:t>responding </a:t>
            </a:r>
            <a:r>
              <a:rPr lang="en-US" b="1" dirty="0"/>
              <a:t>to the wide range of cultural norms, goals, values, interpersonal relationships</a:t>
            </a:r>
            <a:r>
              <a:rPr lang="en-US" dirty="0"/>
              <a:t>, </a:t>
            </a:r>
            <a:r>
              <a:rPr lang="en-US" b="1" dirty="0"/>
              <a:t>leadership practices, and organizational structures within the broader </a:t>
            </a:r>
            <a:r>
              <a:rPr lang="en-US" b="1" dirty="0" smtClean="0"/>
              <a:t>community (Marshall &amp; </a:t>
            </a:r>
            <a:r>
              <a:rPr lang="en-US" b="1" dirty="0" err="1" smtClean="0"/>
              <a:t>Oliva</a:t>
            </a:r>
            <a:r>
              <a:rPr lang="en-US" b="1" dirty="0" smtClean="0"/>
              <a:t>, 2006)</a:t>
            </a:r>
            <a:r>
              <a:rPr lang="en-US" dirty="0" smtClean="0"/>
              <a:t>.</a:t>
            </a:r>
            <a:endParaRPr lang="en-US" dirty="0"/>
          </a:p>
        </p:txBody>
      </p:sp>
    </p:spTree>
    <p:extLst>
      <p:ext uri="{BB962C8B-B14F-4D97-AF65-F5344CB8AC3E}">
        <p14:creationId xmlns:p14="http://schemas.microsoft.com/office/powerpoint/2010/main" val="2593921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a:t>
            </a:r>
            <a:endParaRPr lang="en-US" dirty="0"/>
          </a:p>
        </p:txBody>
      </p:sp>
      <p:sp>
        <p:nvSpPr>
          <p:cNvPr id="3" name="Text Placeholder 2"/>
          <p:cNvSpPr>
            <a:spLocks noGrp="1"/>
          </p:cNvSpPr>
          <p:nvPr>
            <p:ph type="body" idx="1"/>
          </p:nvPr>
        </p:nvSpPr>
        <p:spPr/>
        <p:txBody>
          <a:bodyPr/>
          <a:lstStyle/>
          <a:p>
            <a:r>
              <a:rPr lang="en-US" dirty="0" smtClean="0"/>
              <a:t>Research-based solution</a:t>
            </a:r>
            <a:endParaRPr lang="en-US" dirty="0"/>
          </a:p>
        </p:txBody>
      </p:sp>
    </p:spTree>
    <p:extLst>
      <p:ext uri="{BB962C8B-B14F-4D97-AF65-F5344CB8AC3E}">
        <p14:creationId xmlns:p14="http://schemas.microsoft.com/office/powerpoint/2010/main" val="112401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strengths</a:t>
            </a:r>
            <a:endParaRPr lang="en-US" dirty="0"/>
          </a:p>
        </p:txBody>
      </p:sp>
      <p:sp>
        <p:nvSpPr>
          <p:cNvPr id="3" name="Content Placeholder 2"/>
          <p:cNvSpPr>
            <a:spLocks noGrp="1"/>
          </p:cNvSpPr>
          <p:nvPr>
            <p:ph idx="1"/>
          </p:nvPr>
        </p:nvSpPr>
        <p:spPr>
          <a:xfrm>
            <a:off x="1251678" y="1210614"/>
            <a:ext cx="10178322" cy="5550794"/>
          </a:xfrm>
        </p:spPr>
        <p:txBody>
          <a:bodyPr>
            <a:normAutofit lnSpcReduction="10000"/>
          </a:bodyPr>
          <a:lstStyle/>
          <a:p>
            <a:pPr marL="457200" indent="-457200">
              <a:buFont typeface="+mj-lt"/>
              <a:buAutoNum type="arabicPeriod"/>
            </a:pPr>
            <a:r>
              <a:rPr lang="en-US" b="1" dirty="0" smtClean="0"/>
              <a:t>The School Climate Team responded favorably to students feeling cared for in their classroom.  4 </a:t>
            </a:r>
            <a:r>
              <a:rPr lang="en-US" b="1" dirty="0"/>
              <a:t>out of </a:t>
            </a:r>
            <a:r>
              <a:rPr lang="en-US" b="1" dirty="0" smtClean="0"/>
              <a:t>5 team members, </a:t>
            </a:r>
            <a:r>
              <a:rPr lang="en-US" b="1" dirty="0"/>
              <a:t>or 80%, agreed that students feel their teachers care about </a:t>
            </a:r>
            <a:r>
              <a:rPr lang="en-US" b="1" dirty="0" smtClean="0"/>
              <a:t>them. </a:t>
            </a:r>
          </a:p>
          <a:p>
            <a:pPr marL="457200" indent="-457200">
              <a:buFont typeface="+mj-lt"/>
              <a:buAutoNum type="arabicPeriod"/>
            </a:pPr>
            <a:r>
              <a:rPr lang="en-US" b="1" dirty="0" smtClean="0"/>
              <a:t>3 </a:t>
            </a:r>
            <a:r>
              <a:rPr lang="en-US" b="1" dirty="0"/>
              <a:t>out of </a:t>
            </a:r>
            <a:r>
              <a:rPr lang="en-US" b="1" dirty="0" smtClean="0"/>
              <a:t>5 team members, </a:t>
            </a:r>
            <a:r>
              <a:rPr lang="en-US" b="1" dirty="0"/>
              <a:t>or 60%, agreed families are </a:t>
            </a:r>
            <a:r>
              <a:rPr lang="en-US" b="1" dirty="0" smtClean="0"/>
              <a:t>partners </a:t>
            </a:r>
            <a:r>
              <a:rPr lang="en-US" b="1" dirty="0"/>
              <a:t>or adversaries in their child’s </a:t>
            </a:r>
            <a:r>
              <a:rPr lang="en-US" b="1" dirty="0" smtClean="0"/>
              <a:t>education.  This means that 3 School Climate Team members believe families support student learning, along with creating, revising, and renewing Individual Student Education plans (IEPs).</a:t>
            </a:r>
          </a:p>
          <a:p>
            <a:pPr marL="457200" indent="-457200">
              <a:buFont typeface="+mj-lt"/>
              <a:buAutoNum type="arabicPeriod"/>
            </a:pPr>
            <a:r>
              <a:rPr lang="en-US" b="1" dirty="0"/>
              <a:t>4 out of </a:t>
            </a:r>
            <a:r>
              <a:rPr lang="en-US" b="1" dirty="0" smtClean="0"/>
              <a:t>5 team members, </a:t>
            </a:r>
            <a:r>
              <a:rPr lang="en-US" b="1" dirty="0"/>
              <a:t>or 60%, are neutral </a:t>
            </a:r>
            <a:r>
              <a:rPr lang="en-US" b="1" dirty="0" smtClean="0"/>
              <a:t>that </a:t>
            </a:r>
            <a:r>
              <a:rPr lang="en-US" b="1" dirty="0"/>
              <a:t>families feel welcome in our school</a:t>
            </a:r>
            <a:r>
              <a:rPr lang="en-US" b="1" dirty="0" smtClean="0"/>
              <a:t>.  This is considered a strength because the School Climate Team members who responded neutral have no opinion on families feeling welcome at our school, so it could be assumed that they feel families are not being unwelcomed either.</a:t>
            </a:r>
          </a:p>
          <a:p>
            <a:pPr marL="457200" indent="-457200">
              <a:buFont typeface="+mj-lt"/>
              <a:buAutoNum type="arabicPeriod"/>
            </a:pPr>
            <a:r>
              <a:rPr lang="en-US" b="1" dirty="0" smtClean="0"/>
              <a:t>1 out of 5 team members, or 20%, strongly agreed and 1 out of 5 team members, or 20%, agreed that students felt rewarded at our school.  This is considered a strength because students at our school earn positive rewards based on their behavior.   </a:t>
            </a:r>
          </a:p>
          <a:p>
            <a:endParaRPr lang="en-US" b="1" dirty="0" smtClean="0"/>
          </a:p>
          <a:p>
            <a:endParaRPr lang="en-US" b="1" dirty="0"/>
          </a:p>
        </p:txBody>
      </p:sp>
    </p:spTree>
    <p:extLst>
      <p:ext uri="{BB962C8B-B14F-4D97-AF65-F5344CB8AC3E}">
        <p14:creationId xmlns:p14="http://schemas.microsoft.com/office/powerpoint/2010/main" val="307912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challenges </a:t>
            </a:r>
            <a:endParaRPr lang="en-US" dirty="0"/>
          </a:p>
        </p:txBody>
      </p:sp>
      <p:sp>
        <p:nvSpPr>
          <p:cNvPr id="3" name="Content Placeholder 2"/>
          <p:cNvSpPr>
            <a:spLocks noGrp="1"/>
          </p:cNvSpPr>
          <p:nvPr>
            <p:ph idx="1"/>
          </p:nvPr>
        </p:nvSpPr>
        <p:spPr>
          <a:xfrm>
            <a:off x="1223103" y="1699115"/>
            <a:ext cx="10178322" cy="4473086"/>
          </a:xfrm>
        </p:spPr>
        <p:txBody>
          <a:bodyPr/>
          <a:lstStyle/>
          <a:p>
            <a:pPr marL="0" indent="0">
              <a:buNone/>
            </a:pPr>
            <a:r>
              <a:rPr lang="en-US" b="1" dirty="0" smtClean="0"/>
              <a:t>2 challenges facing the school community regarding school culture and school climate are:</a:t>
            </a:r>
          </a:p>
          <a:p>
            <a:r>
              <a:rPr lang="en-US" b="1" dirty="0" smtClean="0"/>
              <a:t>Home Connection</a:t>
            </a:r>
          </a:p>
          <a:p>
            <a:pPr lvl="1"/>
            <a:r>
              <a:rPr lang="en-US" b="1" dirty="0" smtClean="0"/>
              <a:t>The </a:t>
            </a:r>
            <a:r>
              <a:rPr lang="en-US" b="1" dirty="0"/>
              <a:t>school’s home connection needs to address:</a:t>
            </a:r>
          </a:p>
          <a:p>
            <a:pPr lvl="2"/>
            <a:r>
              <a:rPr lang="en-US" b="1" dirty="0"/>
              <a:t>Home </a:t>
            </a:r>
            <a:r>
              <a:rPr lang="en-US" b="1" dirty="0" smtClean="0"/>
              <a:t>Visits/Off-site Visits: </a:t>
            </a:r>
            <a:r>
              <a:rPr lang="en-US" b="1" dirty="0"/>
              <a:t>Making positive contact and building positive relationships with </a:t>
            </a:r>
            <a:r>
              <a:rPr lang="en-US" b="1" dirty="0" smtClean="0"/>
              <a:t>families</a:t>
            </a:r>
          </a:p>
          <a:p>
            <a:pPr lvl="2"/>
            <a:r>
              <a:rPr lang="en-US" b="1" dirty="0" smtClean="0"/>
              <a:t>Create </a:t>
            </a:r>
            <a:r>
              <a:rPr lang="en-US" b="1" dirty="0"/>
              <a:t>formal and informal opportunities to build trust between home and </a:t>
            </a:r>
            <a:r>
              <a:rPr lang="en-US" b="1" dirty="0" smtClean="0"/>
              <a:t>school</a:t>
            </a:r>
          </a:p>
          <a:p>
            <a:r>
              <a:rPr lang="en-US" b="1" dirty="0"/>
              <a:t>Staff </a:t>
            </a:r>
            <a:r>
              <a:rPr lang="en-US" b="1" dirty="0" smtClean="0"/>
              <a:t>Retention</a:t>
            </a:r>
          </a:p>
          <a:p>
            <a:pPr lvl="1"/>
            <a:r>
              <a:rPr lang="en-US" b="1" dirty="0" smtClean="0"/>
              <a:t>The </a:t>
            </a:r>
            <a:r>
              <a:rPr lang="en-US" b="1" dirty="0"/>
              <a:t>operation of the school requires 13 full time intervention specialist (Special Education Certified) and the school currently functions with 3 long-term </a:t>
            </a:r>
            <a:r>
              <a:rPr lang="en-US" b="1" dirty="0" smtClean="0"/>
              <a:t>substitutes.</a:t>
            </a:r>
          </a:p>
        </p:txBody>
      </p:sp>
    </p:spTree>
    <p:extLst>
      <p:ext uri="{BB962C8B-B14F-4D97-AF65-F5344CB8AC3E}">
        <p14:creationId xmlns:p14="http://schemas.microsoft.com/office/powerpoint/2010/main" val="576301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1: </a:t>
            </a:r>
            <a:br>
              <a:rPr lang="en-US" dirty="0" smtClean="0"/>
            </a:br>
            <a:r>
              <a:rPr lang="en-US" dirty="0" smtClean="0"/>
              <a:t>Home Connection</a:t>
            </a:r>
            <a:endParaRPr lang="en-US" dirty="0"/>
          </a:p>
        </p:txBody>
      </p:sp>
      <p:sp>
        <p:nvSpPr>
          <p:cNvPr id="3" name="Content Placeholder 2"/>
          <p:cNvSpPr>
            <a:spLocks noGrp="1"/>
          </p:cNvSpPr>
          <p:nvPr>
            <p:ph idx="1"/>
          </p:nvPr>
        </p:nvSpPr>
        <p:spPr>
          <a:xfrm>
            <a:off x="1251677" y="1852246"/>
            <a:ext cx="10588631" cy="5005753"/>
          </a:xfrm>
        </p:spPr>
        <p:txBody>
          <a:bodyPr>
            <a:normAutofit fontScale="85000" lnSpcReduction="20000"/>
          </a:bodyPr>
          <a:lstStyle/>
          <a:p>
            <a:pPr marL="0" indent="0">
              <a:spcBef>
                <a:spcPts val="0"/>
              </a:spcBef>
              <a:buNone/>
            </a:pPr>
            <a:r>
              <a:rPr lang="en-US" b="1" dirty="0" smtClean="0"/>
              <a:t>Research-based solution 1: </a:t>
            </a:r>
          </a:p>
          <a:p>
            <a:pPr marL="0" indent="0">
              <a:spcBef>
                <a:spcPts val="0"/>
              </a:spcBef>
              <a:buNone/>
            </a:pPr>
            <a:r>
              <a:rPr lang="en-US" b="1" dirty="0" smtClean="0"/>
              <a:t>Home Visits: Making positive contact and building positive relationships with families</a:t>
            </a:r>
          </a:p>
          <a:p>
            <a:r>
              <a:rPr lang="en-US" b="1" dirty="0" smtClean="0"/>
              <a:t>Home visits/off-site visits will increase communication, trust, and support with families. The results of home visits/off-site visits could result in:</a:t>
            </a:r>
          </a:p>
          <a:p>
            <a:pPr lvl="1"/>
            <a:r>
              <a:rPr lang="en-US" b="1" dirty="0" smtClean="0"/>
              <a:t>Increased student attendance</a:t>
            </a:r>
          </a:p>
          <a:p>
            <a:pPr lvl="1"/>
            <a:r>
              <a:rPr lang="en-US" b="1" dirty="0" smtClean="0"/>
              <a:t>Reduction in extreme student behavior</a:t>
            </a:r>
          </a:p>
          <a:p>
            <a:r>
              <a:rPr lang="en-US" b="1" dirty="0"/>
              <a:t>The connection most of the families have at our school is typically limited to annually Individual Education Plans and even then, families are inconsistent in their attendance or continued absence.  By creating establishing home visits, this would improve the connection from home to school and expand parent involvement.  </a:t>
            </a:r>
            <a:endParaRPr lang="en-US" b="1" dirty="0" smtClean="0"/>
          </a:p>
          <a:p>
            <a:r>
              <a:rPr lang="en-US" b="1" dirty="0" smtClean="0"/>
              <a:t>Family </a:t>
            </a:r>
            <a:r>
              <a:rPr lang="en-US" b="1" dirty="0"/>
              <a:t>involvement in a student’s education is essential to the success of the student and the school.  Family involvement is an ongoing, comprehensive, purposeful, and relentless process designed to ensure an on-going connection to the school’s culture, purpose, and organization. </a:t>
            </a:r>
            <a:endParaRPr lang="en-US" b="1" dirty="0" smtClean="0"/>
          </a:p>
          <a:p>
            <a:r>
              <a:rPr lang="en-US" b="1" dirty="0" smtClean="0"/>
              <a:t>Marshall and </a:t>
            </a:r>
            <a:r>
              <a:rPr lang="en-US" b="1" dirty="0" err="1" smtClean="0"/>
              <a:t>Oliva</a:t>
            </a:r>
            <a:r>
              <a:rPr lang="en-US" b="1" dirty="0" smtClean="0"/>
              <a:t> (2006) explain, “Schools </a:t>
            </a:r>
            <a:r>
              <a:rPr lang="en-US" b="1" dirty="0"/>
              <a:t>are primarily responsible for enduring parental well being and self sufficiency and fully recognizes that unless parental needs are met, any effort to collaborate with the community will reap less fruitful results. Schools need to engage parents in dialogue about larger social issues and provide them with the tools, resources, and education necessary for self-empowerment and </a:t>
            </a:r>
            <a:r>
              <a:rPr lang="en-US" b="1" dirty="0" smtClean="0"/>
              <a:t>self-determination” (p. </a:t>
            </a:r>
            <a:r>
              <a:rPr lang="en-US" b="1" dirty="0"/>
              <a:t>111</a:t>
            </a:r>
            <a:r>
              <a:rPr lang="en-US" b="1" dirty="0" smtClean="0"/>
              <a:t>).</a:t>
            </a:r>
          </a:p>
          <a:p>
            <a:endParaRPr lang="en-US" b="1" dirty="0"/>
          </a:p>
        </p:txBody>
      </p:sp>
    </p:spTree>
    <p:extLst>
      <p:ext uri="{BB962C8B-B14F-4D97-AF65-F5344CB8AC3E}">
        <p14:creationId xmlns:p14="http://schemas.microsoft.com/office/powerpoint/2010/main" val="2369060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Challenge 1: </a:t>
            </a:r>
            <a:br>
              <a:rPr lang="en-US" dirty="0" smtClean="0"/>
            </a:br>
            <a:r>
              <a:rPr lang="en-US" dirty="0" smtClean="0"/>
              <a:t>Home Connection</a:t>
            </a:r>
            <a:endParaRPr lang="en-US" dirty="0"/>
          </a:p>
        </p:txBody>
      </p:sp>
      <p:sp>
        <p:nvSpPr>
          <p:cNvPr id="6" name="Content Placeholder 2"/>
          <p:cNvSpPr>
            <a:spLocks noGrp="1"/>
          </p:cNvSpPr>
          <p:nvPr>
            <p:ph idx="1"/>
          </p:nvPr>
        </p:nvSpPr>
        <p:spPr>
          <a:xfrm>
            <a:off x="1251677" y="1852246"/>
            <a:ext cx="10588631" cy="5005753"/>
          </a:xfrm>
        </p:spPr>
        <p:txBody>
          <a:bodyPr>
            <a:normAutofit lnSpcReduction="10000"/>
          </a:bodyPr>
          <a:lstStyle/>
          <a:p>
            <a:pPr marL="0" indent="0">
              <a:spcBef>
                <a:spcPts val="0"/>
              </a:spcBef>
              <a:buNone/>
            </a:pPr>
            <a:r>
              <a:rPr lang="en-US" b="1" dirty="0" smtClean="0"/>
              <a:t>Research-based solution 2: </a:t>
            </a:r>
          </a:p>
          <a:p>
            <a:pPr marL="0" indent="0">
              <a:spcBef>
                <a:spcPts val="0"/>
              </a:spcBef>
              <a:buNone/>
            </a:pPr>
            <a:r>
              <a:rPr lang="en-US" b="1" dirty="0" smtClean="0"/>
              <a:t>Create formal and informal opportunities to build trust between home and school</a:t>
            </a:r>
          </a:p>
          <a:p>
            <a:r>
              <a:rPr lang="en-US" b="1" dirty="0"/>
              <a:t>If family-school partnerships are to thrive, schools must be welcoming, </a:t>
            </a:r>
            <a:r>
              <a:rPr lang="en-US" b="1" dirty="0" smtClean="0"/>
              <a:t>family friendly communities (Tomlinson</a:t>
            </a:r>
            <a:r>
              <a:rPr lang="en-US" b="1" dirty="0"/>
              <a:t>, 1996). A welcoming climate </a:t>
            </a:r>
            <a:r>
              <a:rPr lang="en-US" b="1" dirty="0" smtClean="0"/>
              <a:t>is essential </a:t>
            </a:r>
            <a:r>
              <a:rPr lang="en-US" b="1" dirty="0"/>
              <a:t>because it sets the context for positive </a:t>
            </a:r>
            <a:r>
              <a:rPr lang="en-US" b="1" dirty="0" smtClean="0"/>
              <a:t>participation (</a:t>
            </a:r>
            <a:r>
              <a:rPr lang="en-US" b="1" dirty="0" err="1" smtClean="0"/>
              <a:t>Batey</a:t>
            </a:r>
            <a:r>
              <a:rPr lang="en-US" b="1" dirty="0"/>
              <a:t>, 1996</a:t>
            </a:r>
            <a:r>
              <a:rPr lang="en-US" b="1" dirty="0" smtClean="0"/>
              <a:t>).</a:t>
            </a:r>
          </a:p>
          <a:p>
            <a:pPr lvl="1"/>
            <a:r>
              <a:rPr lang="en-US" b="1" dirty="0" smtClean="0"/>
              <a:t>Last Friday of the month, schedule school-wide breakfasts for families to come to school and eat with their child.  </a:t>
            </a:r>
          </a:p>
          <a:p>
            <a:pPr lvl="1"/>
            <a:r>
              <a:rPr lang="en-US" b="1" dirty="0" smtClean="0"/>
              <a:t>In addition to Title 1 Math and Reading Nights, establish family workshops where families and students can learn together about a mutual topic of interest. </a:t>
            </a:r>
          </a:p>
          <a:p>
            <a:pPr lvl="1"/>
            <a:r>
              <a:rPr lang="en-US" b="1" dirty="0" smtClean="0"/>
              <a:t>Back-to-School Celebration to kick off the start of the school year.</a:t>
            </a:r>
          </a:p>
          <a:p>
            <a:r>
              <a:rPr lang="en-US" b="1" dirty="0"/>
              <a:t>Low-level participation, such as attending an open house or a performance, has value in part because it can serve as the first step toward getting parents to feel welcome at school. The chance to associate with other parents and with staff at such events can provide a gateway to involvement with activities more closely tied to the educational mission of the </a:t>
            </a:r>
            <a:r>
              <a:rPr lang="en-US" b="1" dirty="0" smtClean="0"/>
              <a:t>school (Tomlinson</a:t>
            </a:r>
            <a:r>
              <a:rPr lang="en-US" b="1" dirty="0"/>
              <a:t>, 1996).</a:t>
            </a:r>
            <a:r>
              <a:rPr lang="en-US" b="1" dirty="0" smtClean="0"/>
              <a:t> </a:t>
            </a:r>
            <a:endParaRPr lang="en-US" b="1" dirty="0"/>
          </a:p>
        </p:txBody>
      </p:sp>
    </p:spTree>
    <p:extLst>
      <p:ext uri="{BB962C8B-B14F-4D97-AF65-F5344CB8AC3E}">
        <p14:creationId xmlns:p14="http://schemas.microsoft.com/office/powerpoint/2010/main" val="1519277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Challenge 2: </a:t>
            </a:r>
            <a:br>
              <a:rPr lang="en-US" dirty="0" smtClean="0"/>
            </a:br>
            <a:r>
              <a:rPr lang="en-US" dirty="0" smtClean="0"/>
              <a:t>Staff Retention</a:t>
            </a:r>
            <a:endParaRPr lang="en-US" dirty="0"/>
          </a:p>
        </p:txBody>
      </p:sp>
      <p:sp>
        <p:nvSpPr>
          <p:cNvPr id="6" name="Content Placeholder 2"/>
          <p:cNvSpPr>
            <a:spLocks noGrp="1"/>
          </p:cNvSpPr>
          <p:nvPr>
            <p:ph idx="1"/>
          </p:nvPr>
        </p:nvSpPr>
        <p:spPr>
          <a:xfrm>
            <a:off x="1251677" y="1852246"/>
            <a:ext cx="10525164" cy="5005753"/>
          </a:xfrm>
        </p:spPr>
        <p:txBody>
          <a:bodyPr>
            <a:normAutofit fontScale="92500" lnSpcReduction="10000"/>
          </a:bodyPr>
          <a:lstStyle/>
          <a:p>
            <a:pPr marL="0" indent="0">
              <a:spcBef>
                <a:spcPts val="0"/>
              </a:spcBef>
              <a:buNone/>
            </a:pPr>
            <a:r>
              <a:rPr lang="en-US" b="1" dirty="0" smtClean="0"/>
              <a:t>Research-based solution 1: </a:t>
            </a:r>
          </a:p>
          <a:p>
            <a:pPr marL="0" indent="0">
              <a:spcBef>
                <a:spcPts val="0"/>
              </a:spcBef>
              <a:buNone/>
            </a:pPr>
            <a:r>
              <a:rPr lang="en-US" b="1" dirty="0" smtClean="0"/>
              <a:t>Building a supportive, collaborative work environment</a:t>
            </a:r>
          </a:p>
          <a:p>
            <a:r>
              <a:rPr lang="en-US" b="1" dirty="0" smtClean="0"/>
              <a:t>By </a:t>
            </a:r>
            <a:r>
              <a:rPr lang="en-US" b="1" dirty="0"/>
              <a:t>creating collaborative learning communities or teams, teachers benefit from the insights of their colleagues, which offers good source for their own professional </a:t>
            </a:r>
            <a:r>
              <a:rPr lang="en-US" b="1" dirty="0" smtClean="0"/>
              <a:t>capacity</a:t>
            </a:r>
            <a:r>
              <a:rPr lang="en-US" b="1" dirty="0"/>
              <a:t> (</a:t>
            </a:r>
            <a:r>
              <a:rPr lang="en-US" b="1" dirty="0" err="1"/>
              <a:t>Marzano</a:t>
            </a:r>
            <a:r>
              <a:rPr lang="en-US" b="1" dirty="0"/>
              <a:t>, Waters, &amp; McNulty, 2005</a:t>
            </a:r>
            <a:r>
              <a:rPr lang="en-US" b="1" dirty="0" smtClean="0"/>
              <a:t>).  </a:t>
            </a:r>
          </a:p>
          <a:p>
            <a:pPr lvl="1"/>
            <a:r>
              <a:rPr lang="en-US" b="1" dirty="0" smtClean="0"/>
              <a:t>Teaching teams are provided common planning time to collaborate, reflect and share professional ideas. </a:t>
            </a:r>
          </a:p>
          <a:p>
            <a:r>
              <a:rPr lang="en-US" b="1" dirty="0" smtClean="0"/>
              <a:t>A new teacher to a building , just like families of students, must have a </a:t>
            </a:r>
            <a:r>
              <a:rPr lang="en-US" b="1" dirty="0"/>
              <a:t>welcoming climate </a:t>
            </a:r>
            <a:r>
              <a:rPr lang="en-US" b="1" dirty="0" smtClean="0"/>
              <a:t>to set </a:t>
            </a:r>
            <a:r>
              <a:rPr lang="en-US" b="1" dirty="0"/>
              <a:t>the context for positive participation (</a:t>
            </a:r>
            <a:r>
              <a:rPr lang="en-US" b="1" dirty="0" err="1"/>
              <a:t>Batey</a:t>
            </a:r>
            <a:r>
              <a:rPr lang="en-US" b="1" dirty="0"/>
              <a:t>, 1996</a:t>
            </a:r>
            <a:r>
              <a:rPr lang="en-US" b="1" dirty="0" smtClean="0"/>
              <a:t>). </a:t>
            </a:r>
            <a:r>
              <a:rPr lang="en-US" b="1" dirty="0"/>
              <a:t>Showing teachers that they are appreciated should be embedded in the very culture of </a:t>
            </a:r>
            <a:r>
              <a:rPr lang="en-US" b="1" dirty="0" smtClean="0"/>
              <a:t>a building</a:t>
            </a:r>
            <a:r>
              <a:rPr lang="en-US" b="1" dirty="0"/>
              <a:t>.  Appreciation should be ongoing and authentic and not based solely on something a teacher does, but for who they are and what they bring to the table. </a:t>
            </a:r>
            <a:endParaRPr lang="en-US" b="1" dirty="0" smtClean="0"/>
          </a:p>
          <a:p>
            <a:pPr lvl="1"/>
            <a:r>
              <a:rPr lang="en-US" b="1" dirty="0" smtClean="0"/>
              <a:t>Team Building Activities monthly staff meetings</a:t>
            </a:r>
          </a:p>
          <a:p>
            <a:pPr lvl="1"/>
            <a:r>
              <a:rPr lang="en-US" b="1" dirty="0" smtClean="0"/>
              <a:t>Monthly staff pot-luck lunches.</a:t>
            </a:r>
          </a:p>
          <a:p>
            <a:pPr lvl="1"/>
            <a:r>
              <a:rPr lang="en-US" b="1" dirty="0" smtClean="0"/>
              <a:t>Early morning breakfast at the beginning of each quarter.</a:t>
            </a:r>
          </a:p>
        </p:txBody>
      </p:sp>
    </p:spTree>
    <p:extLst>
      <p:ext uri="{BB962C8B-B14F-4D97-AF65-F5344CB8AC3E}">
        <p14:creationId xmlns:p14="http://schemas.microsoft.com/office/powerpoint/2010/main" val="2319655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Challenge 2: </a:t>
            </a:r>
            <a:br>
              <a:rPr lang="en-US" dirty="0" smtClean="0"/>
            </a:br>
            <a:r>
              <a:rPr lang="en-US" dirty="0" smtClean="0"/>
              <a:t>Staff Retention</a:t>
            </a:r>
            <a:endParaRPr lang="en-US" dirty="0"/>
          </a:p>
        </p:txBody>
      </p:sp>
      <p:sp>
        <p:nvSpPr>
          <p:cNvPr id="6" name="Content Placeholder 2"/>
          <p:cNvSpPr>
            <a:spLocks noGrp="1"/>
          </p:cNvSpPr>
          <p:nvPr>
            <p:ph idx="1"/>
          </p:nvPr>
        </p:nvSpPr>
        <p:spPr>
          <a:xfrm>
            <a:off x="1251677" y="1852246"/>
            <a:ext cx="10588631" cy="5005753"/>
          </a:xfrm>
        </p:spPr>
        <p:txBody>
          <a:bodyPr>
            <a:normAutofit fontScale="85000" lnSpcReduction="20000"/>
          </a:bodyPr>
          <a:lstStyle/>
          <a:p>
            <a:pPr marL="0" indent="0">
              <a:spcBef>
                <a:spcPts val="0"/>
              </a:spcBef>
              <a:buNone/>
            </a:pPr>
            <a:r>
              <a:rPr lang="en-US" b="1" dirty="0" smtClean="0"/>
              <a:t>Research-based solution 2: </a:t>
            </a:r>
          </a:p>
          <a:p>
            <a:pPr marL="0" indent="0">
              <a:spcBef>
                <a:spcPts val="0"/>
              </a:spcBef>
              <a:buNone/>
            </a:pPr>
            <a:r>
              <a:rPr lang="en-US" b="1" dirty="0" smtClean="0"/>
              <a:t>Strategies to recruit and train “new” teachers</a:t>
            </a:r>
          </a:p>
          <a:p>
            <a:r>
              <a:rPr lang="en-US" b="1" dirty="0" smtClean="0"/>
              <a:t>Create </a:t>
            </a:r>
            <a:r>
              <a:rPr lang="en-US" b="1" dirty="0"/>
              <a:t>a mentoring program with lead teachers from within the building </a:t>
            </a:r>
            <a:r>
              <a:rPr lang="en-US" b="1" dirty="0" smtClean="0"/>
              <a:t>to </a:t>
            </a:r>
            <a:r>
              <a:rPr lang="en-US" b="1" dirty="0"/>
              <a:t>provide new teachers with necessary resources that are specific to </a:t>
            </a:r>
            <a:r>
              <a:rPr lang="en-US" b="1" dirty="0" smtClean="0"/>
              <a:t>Bridges Learning Center.  For </a:t>
            </a:r>
            <a:r>
              <a:rPr lang="en-US" b="1" dirty="0"/>
              <a:t>anyone, regardless of preparation, the first year of teaching in a new building, district or fresh out of college is challenging.  Sometimes the expectations of learning new board adopted curriculum and the fundamentals that make a building unique can become </a:t>
            </a:r>
            <a:r>
              <a:rPr lang="en-US" b="1" dirty="0" smtClean="0"/>
              <a:t>overwhelming. </a:t>
            </a:r>
            <a:r>
              <a:rPr lang="en-US" b="1" dirty="0"/>
              <a:t>When extreme behavior is added, a new teachers may become emotionally and/or physically exhausted (</a:t>
            </a:r>
            <a:r>
              <a:rPr lang="en-US" b="1" dirty="0" err="1"/>
              <a:t>Moir</a:t>
            </a:r>
            <a:r>
              <a:rPr lang="en-US" b="1" dirty="0"/>
              <a:t>, 1999</a:t>
            </a:r>
            <a:r>
              <a:rPr lang="en-US" b="1" dirty="0" smtClean="0"/>
              <a:t>).</a:t>
            </a:r>
          </a:p>
          <a:p>
            <a:r>
              <a:rPr lang="en-US" b="1" dirty="0" smtClean="0"/>
              <a:t>Implications </a:t>
            </a:r>
            <a:r>
              <a:rPr lang="en-US" b="1" dirty="0"/>
              <a:t>for the Mentor:</a:t>
            </a:r>
          </a:p>
          <a:p>
            <a:r>
              <a:rPr lang="en-US" b="1" dirty="0"/>
              <a:t>New teachers need 2 type of support at </a:t>
            </a:r>
            <a:r>
              <a:rPr lang="en-US" b="1" dirty="0" smtClean="0"/>
              <a:t>Bridges</a:t>
            </a:r>
          </a:p>
          <a:p>
            <a:pPr lvl="1"/>
            <a:r>
              <a:rPr lang="en-US" b="1" dirty="0" smtClean="0"/>
              <a:t>The </a:t>
            </a:r>
            <a:r>
              <a:rPr lang="en-US" b="1" dirty="0"/>
              <a:t>NOW Program: No Opportunity </a:t>
            </a:r>
            <a:r>
              <a:rPr lang="en-US" b="1" dirty="0" smtClean="0"/>
              <a:t>Wasted</a:t>
            </a:r>
          </a:p>
          <a:p>
            <a:pPr lvl="2"/>
            <a:r>
              <a:rPr lang="en-US" b="1" dirty="0" smtClean="0"/>
              <a:t>Level </a:t>
            </a:r>
            <a:r>
              <a:rPr lang="en-US" b="1" dirty="0"/>
              <a:t>System, Group Meeting, Goal Setting, on going </a:t>
            </a:r>
            <a:r>
              <a:rPr lang="en-US" b="1" dirty="0" smtClean="0"/>
              <a:t>support</a:t>
            </a:r>
          </a:p>
          <a:p>
            <a:r>
              <a:rPr lang="en-US" b="1" dirty="0" smtClean="0"/>
              <a:t>Psychological Support</a:t>
            </a:r>
          </a:p>
          <a:p>
            <a:pPr lvl="1"/>
            <a:r>
              <a:rPr lang="en-US" b="1" dirty="0" smtClean="0"/>
              <a:t>Sense </a:t>
            </a:r>
            <a:r>
              <a:rPr lang="en-US" b="1" dirty="0"/>
              <a:t>of self as a </a:t>
            </a:r>
            <a:r>
              <a:rPr lang="en-US" b="1" dirty="0" smtClean="0"/>
              <a:t>teacher</a:t>
            </a:r>
          </a:p>
          <a:p>
            <a:pPr lvl="2"/>
            <a:r>
              <a:rPr lang="en-US" b="1" dirty="0"/>
              <a:t>A teacher who does not develop his or her identity of the teacher will continue to flounder and likely leave the profession (Kagan, 1992</a:t>
            </a:r>
            <a:r>
              <a:rPr lang="en-US" b="1" dirty="0" smtClean="0"/>
              <a:t>).</a:t>
            </a:r>
          </a:p>
          <a:p>
            <a:pPr lvl="1"/>
            <a:r>
              <a:rPr lang="en-US" b="1" dirty="0"/>
              <a:t>Ability to handle stress</a:t>
            </a:r>
            <a:r>
              <a:rPr lang="en-US" b="1" dirty="0" smtClean="0"/>
              <a:t>.</a:t>
            </a:r>
          </a:p>
          <a:p>
            <a:pPr lvl="2"/>
            <a:r>
              <a:rPr lang="en-US" b="1" dirty="0" smtClean="0"/>
              <a:t>Avoiding </a:t>
            </a:r>
            <a:r>
              <a:rPr lang="en-US" b="1" dirty="0"/>
              <a:t>blows to self-esteem from classroom struggles (</a:t>
            </a:r>
            <a:r>
              <a:rPr lang="en-US" b="1" dirty="0" err="1"/>
              <a:t>Feinman-Nemser</a:t>
            </a:r>
            <a:r>
              <a:rPr lang="en-US" b="1" dirty="0"/>
              <a:t>, </a:t>
            </a:r>
            <a:r>
              <a:rPr lang="en-US" b="1" dirty="0" smtClean="0"/>
              <a:t> Carver</a:t>
            </a:r>
            <a:r>
              <a:rPr lang="en-US" b="1" dirty="0"/>
              <a:t>, </a:t>
            </a:r>
            <a:r>
              <a:rPr lang="en-US" b="1" dirty="0" smtClean="0"/>
              <a:t> </a:t>
            </a:r>
            <a:r>
              <a:rPr lang="en-US" b="1" dirty="0" err="1" smtClean="0"/>
              <a:t>Schwille</a:t>
            </a:r>
            <a:r>
              <a:rPr lang="en-US" b="1" dirty="0"/>
              <a:t>, </a:t>
            </a:r>
            <a:r>
              <a:rPr lang="en-US" b="1" dirty="0" err="1" smtClean="0"/>
              <a:t>Yusko</a:t>
            </a:r>
            <a:r>
              <a:rPr lang="en-US" b="1" dirty="0"/>
              <a:t>, </a:t>
            </a:r>
            <a:r>
              <a:rPr lang="en-US" b="1" dirty="0" smtClean="0"/>
              <a:t>1999</a:t>
            </a:r>
            <a:r>
              <a:rPr lang="en-US" b="1" dirty="0"/>
              <a:t>). </a:t>
            </a:r>
          </a:p>
          <a:p>
            <a:endParaRPr lang="en-US" b="1" dirty="0"/>
          </a:p>
        </p:txBody>
      </p:sp>
    </p:spTree>
    <p:extLst>
      <p:ext uri="{BB962C8B-B14F-4D97-AF65-F5344CB8AC3E}">
        <p14:creationId xmlns:p14="http://schemas.microsoft.com/office/powerpoint/2010/main" val="1525883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4"/>
          <p:cNvGraphicFramePr>
            <a:graphicFrameLocks/>
          </p:cNvGraphicFramePr>
          <p:nvPr>
            <p:extLst>
              <p:ext uri="{D42A27DB-BD31-4B8C-83A1-F6EECF244321}">
                <p14:modId xmlns:p14="http://schemas.microsoft.com/office/powerpoint/2010/main" val="1662887940"/>
              </p:ext>
            </p:extLst>
          </p:nvPr>
        </p:nvGraphicFramePr>
        <p:xfrm>
          <a:off x="901521" y="0"/>
          <a:ext cx="10908405" cy="7406640"/>
        </p:xfrm>
        <a:graphic>
          <a:graphicData uri="http://schemas.openxmlformats.org/drawingml/2006/table">
            <a:tbl>
              <a:tblPr firstRow="1" bandRow="1">
                <a:tableStyleId>{5940675A-B579-460E-94D1-54222C63F5DA}</a:tableStyleId>
              </a:tblPr>
              <a:tblGrid>
                <a:gridCol w="964900"/>
                <a:gridCol w="3298007"/>
                <a:gridCol w="4262907"/>
                <a:gridCol w="2382591"/>
              </a:tblGrid>
              <a:tr h="6440432">
                <a:tc>
                  <a:txBody>
                    <a:bodyPr/>
                    <a:lstStyle/>
                    <a:p>
                      <a:pPr algn="ctr"/>
                      <a:r>
                        <a:rPr lang="en-US" sz="1800" b="1" dirty="0" smtClean="0">
                          <a:solidFill>
                            <a:schemeClr val="accent2"/>
                          </a:solidFill>
                        </a:rPr>
                        <a:t>Year 1</a:t>
                      </a:r>
                      <a:endParaRPr lang="en-US" sz="1800" b="1" dirty="0">
                        <a:solidFill>
                          <a:schemeClr val="accent2"/>
                        </a:solidFill>
                      </a:endParaRPr>
                    </a:p>
                  </a:txBody>
                  <a:tcPr/>
                </a:tc>
                <a:tc>
                  <a:txBody>
                    <a:bodyPr/>
                    <a:lstStyle/>
                    <a:p>
                      <a:r>
                        <a:rPr lang="en-US" sz="1400" b="1" dirty="0" smtClean="0">
                          <a:solidFill>
                            <a:schemeClr val="accent2"/>
                          </a:solidFill>
                        </a:rPr>
                        <a:t>What is to be accomplished?</a:t>
                      </a:r>
                    </a:p>
                    <a:p>
                      <a:pPr marL="285750" indent="-285750">
                        <a:buFont typeface="Arial" panose="020B0604020202020204" pitchFamily="34" charset="0"/>
                        <a:buChar char="•"/>
                      </a:pPr>
                      <a:r>
                        <a:rPr lang="en-US" sz="1200" baseline="0" dirty="0" smtClean="0">
                          <a:solidFill>
                            <a:schemeClr val="accent2"/>
                          </a:solidFill>
                        </a:rPr>
                        <a:t>Teacher Mentoring program and student Check In/Check Out implemented building wide.</a:t>
                      </a:r>
                    </a:p>
                    <a:p>
                      <a:pPr marL="0" indent="0">
                        <a:buFont typeface="Arial" panose="020B0604020202020204" pitchFamily="34" charset="0"/>
                        <a:buNone/>
                      </a:pPr>
                      <a:endParaRPr lang="en-US" sz="1200" baseline="0" dirty="0" smtClean="0">
                        <a:solidFill>
                          <a:schemeClr val="accent2"/>
                        </a:solidFill>
                      </a:endParaRPr>
                    </a:p>
                    <a:p>
                      <a:pPr marL="0" indent="0">
                        <a:buFont typeface="Arial" panose="020B0604020202020204" pitchFamily="34" charset="0"/>
                        <a:buNone/>
                      </a:pPr>
                      <a:endParaRPr lang="en-US" sz="1200" baseline="0" dirty="0" smtClean="0">
                        <a:solidFill>
                          <a:schemeClr val="accent2"/>
                        </a:solidFill>
                      </a:endParaRPr>
                    </a:p>
                    <a:p>
                      <a:pPr marL="0" indent="0">
                        <a:buFont typeface="Arial" panose="020B0604020202020204" pitchFamily="34" charset="0"/>
                        <a:buNone/>
                      </a:pPr>
                      <a:endParaRPr lang="en-US" sz="1200" baseline="0" dirty="0" smtClean="0">
                        <a:solidFill>
                          <a:schemeClr val="accent2"/>
                        </a:solidFill>
                      </a:endParaRPr>
                    </a:p>
                    <a:p>
                      <a:pPr marL="0" indent="0">
                        <a:buFont typeface="Arial" panose="020B0604020202020204" pitchFamily="34" charset="0"/>
                        <a:buNone/>
                      </a:pPr>
                      <a:endParaRPr lang="en-US" sz="1200" baseline="0" dirty="0" smtClean="0">
                        <a:solidFill>
                          <a:schemeClr val="accent2"/>
                        </a:solidFill>
                      </a:endParaRPr>
                    </a:p>
                    <a:p>
                      <a:pPr marL="0" indent="0">
                        <a:buFont typeface="Arial" panose="020B0604020202020204" pitchFamily="34" charset="0"/>
                        <a:buNone/>
                      </a:pPr>
                      <a:endParaRPr lang="en-US" sz="1200" baseline="0" dirty="0" smtClean="0">
                        <a:solidFill>
                          <a:schemeClr val="accent2"/>
                        </a:solidFill>
                      </a:endParaRPr>
                    </a:p>
                    <a:p>
                      <a:pPr marL="0" indent="0">
                        <a:buFont typeface="Arial" panose="020B0604020202020204" pitchFamily="34" charset="0"/>
                        <a:buNone/>
                      </a:pPr>
                      <a:endParaRPr lang="en-US" sz="8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Establish</a:t>
                      </a:r>
                      <a:r>
                        <a:rPr lang="en-US" sz="1200" baseline="0" dirty="0" smtClean="0">
                          <a:solidFill>
                            <a:schemeClr val="accent2"/>
                          </a:solidFill>
                        </a:rPr>
                        <a:t> 2 home visits/off-site visits per semester (4 total for the year) with parents/guardians.</a:t>
                      </a: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Schedule the last Friday of the month</a:t>
                      </a:r>
                      <a:r>
                        <a:rPr lang="en-US" sz="1200" baseline="0" dirty="0" smtClean="0">
                          <a:solidFill>
                            <a:schemeClr val="accent2"/>
                          </a:solidFill>
                        </a:rPr>
                        <a:t> breakfast in the classroom for parents/guardians to eat with their child. </a:t>
                      </a:r>
                    </a:p>
                    <a:p>
                      <a:pPr marL="0" indent="0">
                        <a:buFont typeface="Arial" panose="020B0604020202020204" pitchFamily="34" charset="0"/>
                        <a:buNone/>
                      </a:pPr>
                      <a:r>
                        <a:rPr lang="en-US" sz="1200" baseline="0" dirty="0" smtClean="0">
                          <a:solidFill>
                            <a:schemeClr val="accent2"/>
                          </a:solidFill>
                        </a:rPr>
                        <a:t>      * Months could be:</a:t>
                      </a:r>
                    </a:p>
                    <a:p>
                      <a:pPr marL="0" indent="0">
                        <a:buFont typeface="Arial" panose="020B0604020202020204" pitchFamily="34" charset="0"/>
                        <a:buNone/>
                      </a:pPr>
                      <a:r>
                        <a:rPr lang="en-US" sz="1200" baseline="0" dirty="0" smtClean="0">
                          <a:solidFill>
                            <a:schemeClr val="accent2"/>
                          </a:solidFill>
                        </a:rPr>
                        <a:t>       = Muffins with Mom</a:t>
                      </a:r>
                    </a:p>
                    <a:p>
                      <a:pPr marL="0" indent="0">
                        <a:buFont typeface="Arial" panose="020B0604020202020204" pitchFamily="34" charset="0"/>
                        <a:buNone/>
                      </a:pPr>
                      <a:r>
                        <a:rPr lang="en-US" sz="1200" baseline="0" dirty="0" smtClean="0">
                          <a:solidFill>
                            <a:schemeClr val="accent2"/>
                          </a:solidFill>
                        </a:rPr>
                        <a:t>       = Donuts with Dad</a:t>
                      </a:r>
                    </a:p>
                    <a:p>
                      <a:pPr marL="0" indent="0">
                        <a:buFont typeface="Arial" panose="020B0604020202020204" pitchFamily="34" charset="0"/>
                        <a:buNone/>
                      </a:pPr>
                      <a:r>
                        <a:rPr lang="en-US" sz="1200" baseline="0" dirty="0" smtClean="0">
                          <a:solidFill>
                            <a:schemeClr val="accent2"/>
                          </a:solidFill>
                        </a:rPr>
                        <a:t>       = Granola with Guardians</a:t>
                      </a: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Common Planning time for Teaching Teams, 4 out 5 days at 45 minutes per day.</a:t>
                      </a: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Monthly team building activities at staff meeting.</a:t>
                      </a: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Monthly  staff pot-luck luncheons</a:t>
                      </a:r>
                    </a:p>
                    <a:p>
                      <a:pPr marL="0" indent="0">
                        <a:buFont typeface="Arial" panose="020B0604020202020204" pitchFamily="34" charset="0"/>
                        <a:buNone/>
                      </a:pPr>
                      <a:endParaRPr lang="en-US" sz="1200" baseline="0" dirty="0" smtClean="0">
                        <a:solidFill>
                          <a:schemeClr val="accent2"/>
                        </a:solidFill>
                      </a:endParaRP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Beginning of the School Year Back-to-School Celebration to kick off the school year.</a:t>
                      </a:r>
                    </a:p>
                    <a:p>
                      <a:pPr marL="0" indent="0">
                        <a:buFont typeface="Arial" panose="020B0604020202020204" pitchFamily="34" charset="0"/>
                        <a:buNone/>
                      </a:pPr>
                      <a:endParaRPr lang="en-US" sz="1200" baseline="0" dirty="0" smtClean="0">
                        <a:solidFill>
                          <a:schemeClr val="accent2"/>
                        </a:solidFill>
                      </a:endParaRPr>
                    </a:p>
                    <a:p>
                      <a:pPr marL="0" indent="0">
                        <a:buFont typeface="Arial" panose="020B0604020202020204" pitchFamily="34" charset="0"/>
                        <a:buNone/>
                      </a:pPr>
                      <a:endParaRPr lang="en-US" sz="1400" baseline="0" dirty="0" smtClean="0">
                        <a:solidFill>
                          <a:schemeClr val="accent2"/>
                        </a:solidFill>
                      </a:endParaRPr>
                    </a:p>
                    <a:p>
                      <a:pPr marL="285750" indent="-285750">
                        <a:buFont typeface="Arial" panose="020B0604020202020204" pitchFamily="34" charset="0"/>
                        <a:buChar char="•"/>
                      </a:pPr>
                      <a:endParaRPr lang="en-US" sz="1400" baseline="0" dirty="0" smtClean="0">
                        <a:solidFill>
                          <a:schemeClr val="accent2"/>
                        </a:solidFill>
                      </a:endParaRPr>
                    </a:p>
                    <a:p>
                      <a:pPr marL="285750" indent="-285750">
                        <a:buFont typeface="Arial" panose="020B0604020202020204" pitchFamily="34" charset="0"/>
                        <a:buChar char="•"/>
                      </a:pPr>
                      <a:endParaRPr lang="en-US" sz="1400" dirty="0">
                        <a:solidFill>
                          <a:schemeClr val="accent2"/>
                        </a:solidFill>
                      </a:endParaRPr>
                    </a:p>
                  </a:txBody>
                  <a:tcPr/>
                </a:tc>
                <a:tc>
                  <a:txBody>
                    <a:bodyPr/>
                    <a:lstStyle/>
                    <a:p>
                      <a:r>
                        <a:rPr lang="en-US" sz="1400" b="1" dirty="0" smtClean="0">
                          <a:solidFill>
                            <a:schemeClr val="accent2"/>
                          </a:solidFill>
                        </a:rPr>
                        <a:t>Is</a:t>
                      </a:r>
                      <a:r>
                        <a:rPr lang="en-US" sz="1400" b="1" baseline="0" dirty="0" smtClean="0">
                          <a:solidFill>
                            <a:schemeClr val="accent2"/>
                          </a:solidFill>
                        </a:rPr>
                        <a:t> it working?</a:t>
                      </a:r>
                    </a:p>
                    <a:p>
                      <a:pPr marL="285750" indent="-285750">
                        <a:buFont typeface="Arial" panose="020B0604020202020204" pitchFamily="34" charset="0"/>
                        <a:buChar char="•"/>
                      </a:pPr>
                      <a:r>
                        <a:rPr lang="en-US" sz="1200" baseline="0" dirty="0" smtClean="0">
                          <a:solidFill>
                            <a:schemeClr val="accent2"/>
                          </a:solidFill>
                        </a:rPr>
                        <a:t>Teacher mentoring program will be surveyed quarterly to gauge the effectiveness.  Check In/Check Out mentors will meet with mentees at 2 “check ins” daily: Breakfast and Dismissal.  The program will use a progress monitoring  tool at each “check in” based on a rating scale.  All data will be collected to determine the next steps.</a:t>
                      </a: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Survey</a:t>
                      </a:r>
                      <a:r>
                        <a:rPr lang="en-US" sz="1200" baseline="0" dirty="0" smtClean="0">
                          <a:solidFill>
                            <a:schemeClr val="accent2"/>
                          </a:solidFill>
                        </a:rPr>
                        <a:t> parents/guardians to check the effectiveness of program.</a:t>
                      </a:r>
                    </a:p>
                    <a:p>
                      <a:pPr marL="285750" indent="-285750">
                        <a:buFont typeface="Arial" panose="020B0604020202020204" pitchFamily="34" charset="0"/>
                        <a:buChar char="•"/>
                      </a:pPr>
                      <a:endParaRPr lang="en-US" sz="1200" baseline="0" dirty="0" smtClean="0">
                        <a:solidFill>
                          <a:schemeClr val="accent2"/>
                        </a:solidFill>
                      </a:endParaRPr>
                    </a:p>
                    <a:p>
                      <a:pPr marL="0" indent="0">
                        <a:buFont typeface="Arial" panose="020B0604020202020204" pitchFamily="34" charset="0"/>
                        <a:buNone/>
                      </a:pPr>
                      <a:endParaRPr lang="en-US" sz="8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Survey parents/guardian</a:t>
                      </a:r>
                      <a:r>
                        <a:rPr lang="en-US" sz="1200" baseline="0" dirty="0" smtClean="0">
                          <a:solidFill>
                            <a:schemeClr val="accent2"/>
                          </a:solidFill>
                        </a:rPr>
                        <a:t> to check the effectiveness of  monthly breakfasts</a:t>
                      </a: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r>
                        <a:rPr lang="en-US" sz="1200" baseline="0" dirty="0" smtClean="0">
                          <a:solidFill>
                            <a:schemeClr val="accent2"/>
                          </a:solidFill>
                        </a:rPr>
                        <a:t>Survey teachers with the effectiveness of  common planning time.</a:t>
                      </a: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Survey staff </a:t>
                      </a:r>
                      <a:r>
                        <a:rPr lang="en-US" sz="1200" baseline="0" dirty="0" smtClean="0">
                          <a:solidFill>
                            <a:schemeClr val="accent2"/>
                          </a:solidFill>
                        </a:rPr>
                        <a:t> 2 times a year to gauge the effectiveness of the team building activities</a:t>
                      </a: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r>
                        <a:rPr lang="en-US" sz="1200" baseline="0" dirty="0" smtClean="0">
                          <a:solidFill>
                            <a:schemeClr val="accent2"/>
                          </a:solidFill>
                        </a:rPr>
                        <a:t>During staff meeting, discuss as a school community if lunches are valuable and should continue.</a:t>
                      </a: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r>
                        <a:rPr lang="en-US" sz="1200" baseline="0" dirty="0" smtClean="0">
                          <a:solidFill>
                            <a:schemeClr val="accent2"/>
                          </a:solidFill>
                        </a:rPr>
                        <a:t>Survey parents/guardians at the conclusion of celebration to determine if this celebration was worthwhile and continue as the kick off to the new year</a:t>
                      </a:r>
                      <a:endParaRPr lang="en-US" sz="1200" dirty="0">
                        <a:solidFill>
                          <a:schemeClr val="accent2"/>
                        </a:solidFill>
                      </a:endParaRPr>
                    </a:p>
                  </a:txBody>
                  <a:tcPr/>
                </a:tc>
                <a:tc>
                  <a:txBody>
                    <a:bodyPr/>
                    <a:lstStyle/>
                    <a:p>
                      <a:r>
                        <a:rPr lang="en-US" sz="1400" b="1" dirty="0" smtClean="0">
                          <a:solidFill>
                            <a:schemeClr val="accent2"/>
                          </a:solidFill>
                        </a:rPr>
                        <a:t>Carried out by?</a:t>
                      </a:r>
                    </a:p>
                    <a:p>
                      <a:pPr marL="285750" indent="-285750">
                        <a:buFont typeface="Arial" panose="020B0604020202020204" pitchFamily="34" charset="0"/>
                        <a:buChar char="•"/>
                      </a:pPr>
                      <a:r>
                        <a:rPr lang="en-US" sz="1200" b="0" dirty="0" smtClean="0">
                          <a:solidFill>
                            <a:schemeClr val="accent2"/>
                          </a:solidFill>
                        </a:rPr>
                        <a:t>ALL staff, lead</a:t>
                      </a:r>
                      <a:r>
                        <a:rPr lang="en-US" sz="1200" b="0" baseline="0" dirty="0" smtClean="0">
                          <a:solidFill>
                            <a:schemeClr val="accent2"/>
                          </a:solidFill>
                        </a:rPr>
                        <a:t> teachers/mentors, Leadership Team, Building Principal, Assistant Principal</a:t>
                      </a:r>
                    </a:p>
                    <a:p>
                      <a:endParaRPr lang="en-US" sz="1200" b="0" baseline="0" dirty="0" smtClean="0">
                        <a:solidFill>
                          <a:schemeClr val="accent2"/>
                        </a:solidFill>
                      </a:endParaRPr>
                    </a:p>
                    <a:p>
                      <a:endParaRPr lang="en-US" sz="1200" b="0" baseline="0" dirty="0" smtClean="0">
                        <a:solidFill>
                          <a:schemeClr val="accent2"/>
                        </a:solidFill>
                      </a:endParaRPr>
                    </a:p>
                    <a:p>
                      <a:endParaRPr lang="en-US" sz="1200" b="0" baseline="0" dirty="0" smtClean="0">
                        <a:solidFill>
                          <a:schemeClr val="accent2"/>
                        </a:solidFill>
                      </a:endParaRPr>
                    </a:p>
                    <a:p>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Teachers</a:t>
                      </a:r>
                    </a:p>
                    <a:p>
                      <a:pPr marL="0" indent="0">
                        <a:buFont typeface="Arial" panose="020B0604020202020204" pitchFamily="34" charset="0"/>
                        <a:buNone/>
                      </a:pPr>
                      <a:endParaRPr lang="en-US" sz="1200" b="0" baseline="0" dirty="0" smtClean="0">
                        <a:solidFill>
                          <a:schemeClr val="accent2"/>
                        </a:solidFill>
                      </a:endParaRPr>
                    </a:p>
                    <a:p>
                      <a:pPr marL="0" indent="0">
                        <a:buFont typeface="Arial" panose="020B0604020202020204" pitchFamily="34" charset="0"/>
                        <a:buNone/>
                      </a:pPr>
                      <a:endParaRPr lang="en-US" sz="1200" b="0" baseline="0" dirty="0" smtClean="0">
                        <a:solidFill>
                          <a:schemeClr val="accent2"/>
                        </a:solidFill>
                      </a:endParaRPr>
                    </a:p>
                    <a:p>
                      <a:pPr marL="0" indent="0">
                        <a:buFont typeface="Arial" panose="020B0604020202020204" pitchFamily="34" charset="0"/>
                        <a:buNone/>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All staff</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0" indent="0">
                        <a:buFont typeface="Arial" panose="020B0604020202020204" pitchFamily="34" charset="0"/>
                        <a:buNone/>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Teachers and Building Principal</a:t>
                      </a:r>
                    </a:p>
                    <a:p>
                      <a:pPr marL="0" indent="0">
                        <a:buFont typeface="Arial" panose="020B0604020202020204" pitchFamily="34" charset="0"/>
                        <a:buNone/>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Building Principal, Instructional Coach, </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All staff</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All Staff</a:t>
                      </a:r>
                    </a:p>
                  </a:txBody>
                  <a:tcPr/>
                </a:tc>
              </a:tr>
            </a:tbl>
          </a:graphicData>
        </a:graphic>
      </p:graphicFrame>
    </p:spTree>
    <p:extLst>
      <p:ext uri="{BB962C8B-B14F-4D97-AF65-F5344CB8AC3E}">
        <p14:creationId xmlns:p14="http://schemas.microsoft.com/office/powerpoint/2010/main" val="3406805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4"/>
          <p:cNvGraphicFramePr>
            <a:graphicFrameLocks/>
          </p:cNvGraphicFramePr>
          <p:nvPr>
            <p:extLst>
              <p:ext uri="{D42A27DB-BD31-4B8C-83A1-F6EECF244321}">
                <p14:modId xmlns:p14="http://schemas.microsoft.com/office/powerpoint/2010/main" val="1929519505"/>
              </p:ext>
            </p:extLst>
          </p:nvPr>
        </p:nvGraphicFramePr>
        <p:xfrm>
          <a:off x="965916" y="0"/>
          <a:ext cx="10895526" cy="6918960"/>
        </p:xfrm>
        <a:graphic>
          <a:graphicData uri="http://schemas.openxmlformats.org/drawingml/2006/table">
            <a:tbl>
              <a:tblPr firstRow="1" bandRow="1">
                <a:tableStyleId>{5940675A-B579-460E-94D1-54222C63F5DA}</a:tableStyleId>
              </a:tblPr>
              <a:tblGrid>
                <a:gridCol w="940157"/>
                <a:gridCol w="3065172"/>
                <a:gridCol w="4507606"/>
                <a:gridCol w="2382591"/>
              </a:tblGrid>
              <a:tr h="6819370">
                <a:tc>
                  <a:txBody>
                    <a:bodyPr/>
                    <a:lstStyle/>
                    <a:p>
                      <a:pPr algn="ctr"/>
                      <a:r>
                        <a:rPr lang="en-US" sz="1800" b="1" dirty="0" smtClean="0">
                          <a:solidFill>
                            <a:schemeClr val="accent2"/>
                          </a:solidFill>
                        </a:rPr>
                        <a:t>Year 2</a:t>
                      </a:r>
                      <a:endParaRPr lang="en-US" sz="1800" b="1" dirty="0">
                        <a:solidFill>
                          <a:schemeClr val="accent2"/>
                        </a:solidFill>
                      </a:endParaRPr>
                    </a:p>
                  </a:txBody>
                  <a:tcPr/>
                </a:tc>
                <a:tc>
                  <a:txBody>
                    <a:bodyPr/>
                    <a:lstStyle/>
                    <a:p>
                      <a:r>
                        <a:rPr lang="en-US" sz="1400" b="1" dirty="0" smtClean="0">
                          <a:solidFill>
                            <a:schemeClr val="accent2"/>
                          </a:solidFill>
                        </a:rPr>
                        <a:t>What is to be accomplished?</a:t>
                      </a:r>
                    </a:p>
                    <a:p>
                      <a:pPr marL="285750" indent="-285750">
                        <a:buFont typeface="Arial" panose="020B0604020202020204" pitchFamily="34" charset="0"/>
                        <a:buChar char="•"/>
                      </a:pPr>
                      <a:r>
                        <a:rPr lang="en-US" sz="1200" baseline="0" dirty="0" smtClean="0">
                          <a:solidFill>
                            <a:schemeClr val="accent2"/>
                          </a:solidFill>
                        </a:rPr>
                        <a:t>Continue with the Teacher Mentoring program and student Check In/Check Out implemented building wide.  Decide as a School Improvement Team if the Check In/Check Out program should be used with ALL students.</a:t>
                      </a: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Establish</a:t>
                      </a:r>
                      <a:r>
                        <a:rPr lang="en-US" sz="1200" baseline="0" dirty="0" smtClean="0">
                          <a:solidFill>
                            <a:schemeClr val="accent2"/>
                          </a:solidFill>
                        </a:rPr>
                        <a:t> </a:t>
                      </a:r>
                      <a:r>
                        <a:rPr lang="en-US" sz="1200" baseline="0" dirty="0" smtClean="0">
                          <a:solidFill>
                            <a:schemeClr val="accent2"/>
                          </a:solidFill>
                        </a:rPr>
                        <a:t>3 home </a:t>
                      </a:r>
                      <a:r>
                        <a:rPr lang="en-US" sz="1200" baseline="0" dirty="0" smtClean="0">
                          <a:solidFill>
                            <a:schemeClr val="accent2"/>
                          </a:solidFill>
                        </a:rPr>
                        <a:t>visits/off-site visits per semester (6 total for the year) with parents/guardians.</a:t>
                      </a: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Schedule the last Friday of the month</a:t>
                      </a:r>
                      <a:r>
                        <a:rPr lang="en-US" sz="1200" baseline="0" dirty="0" smtClean="0">
                          <a:solidFill>
                            <a:schemeClr val="accent2"/>
                          </a:solidFill>
                        </a:rPr>
                        <a:t> breakfast in the classroom for parents/guardians to eat with their child. </a:t>
                      </a:r>
                    </a:p>
                    <a:p>
                      <a:pPr marL="0" indent="0">
                        <a:buFont typeface="Arial" panose="020B0604020202020204" pitchFamily="34" charset="0"/>
                        <a:buNone/>
                      </a:pPr>
                      <a:r>
                        <a:rPr lang="en-US" sz="1200" baseline="0" dirty="0" smtClean="0">
                          <a:solidFill>
                            <a:schemeClr val="accent2"/>
                          </a:solidFill>
                        </a:rPr>
                        <a:t>      * Months could be:</a:t>
                      </a:r>
                    </a:p>
                    <a:p>
                      <a:pPr marL="0" indent="0">
                        <a:buFont typeface="Arial" panose="020B0604020202020204" pitchFamily="34" charset="0"/>
                        <a:buNone/>
                      </a:pPr>
                      <a:r>
                        <a:rPr lang="en-US" sz="1200" baseline="0" dirty="0" smtClean="0">
                          <a:solidFill>
                            <a:schemeClr val="accent2"/>
                          </a:solidFill>
                        </a:rPr>
                        <a:t>       = Muffins with Mom</a:t>
                      </a:r>
                    </a:p>
                    <a:p>
                      <a:pPr marL="0" indent="0">
                        <a:buFont typeface="Arial" panose="020B0604020202020204" pitchFamily="34" charset="0"/>
                        <a:buNone/>
                      </a:pPr>
                      <a:r>
                        <a:rPr lang="en-US" sz="1200" baseline="0" dirty="0" smtClean="0">
                          <a:solidFill>
                            <a:schemeClr val="accent2"/>
                          </a:solidFill>
                        </a:rPr>
                        <a:t>       = Donuts with Dad</a:t>
                      </a:r>
                    </a:p>
                    <a:p>
                      <a:pPr marL="0" indent="0">
                        <a:buFont typeface="Arial" panose="020B0604020202020204" pitchFamily="34" charset="0"/>
                        <a:buNone/>
                      </a:pPr>
                      <a:r>
                        <a:rPr lang="en-US" sz="1200" baseline="0" dirty="0" smtClean="0">
                          <a:solidFill>
                            <a:schemeClr val="accent2"/>
                          </a:solidFill>
                        </a:rPr>
                        <a:t>       = Granola with Guardians</a:t>
                      </a: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Common Planning time for Teaching Teams, 4 out 5 days at 45 minutes per day.</a:t>
                      </a: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Monthly team building activities at staff meeting.</a:t>
                      </a: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Monthly  staff pot-luck luncheons</a:t>
                      </a:r>
                    </a:p>
                    <a:p>
                      <a:pPr marL="0" indent="0">
                        <a:buFont typeface="Arial" panose="020B0604020202020204" pitchFamily="34" charset="0"/>
                        <a:buNone/>
                      </a:pPr>
                      <a:endParaRPr lang="en-US" sz="1200" baseline="0" dirty="0" smtClean="0">
                        <a:solidFill>
                          <a:schemeClr val="accent2"/>
                        </a:solidFill>
                      </a:endParaRP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Beginning of the School Year Back-to-School Celebration to kick off the school year.</a:t>
                      </a:r>
                    </a:p>
                    <a:p>
                      <a:pPr marL="285750" indent="-285750">
                        <a:buFont typeface="Arial" panose="020B0604020202020204" pitchFamily="34" charset="0"/>
                        <a:buChar char="•"/>
                      </a:pPr>
                      <a:endParaRPr lang="en-US" sz="1200" dirty="0">
                        <a:solidFill>
                          <a:schemeClr val="accent2"/>
                        </a:solidFill>
                      </a:endParaRPr>
                    </a:p>
                  </a:txBody>
                  <a:tcPr/>
                </a:tc>
                <a:tc>
                  <a:txBody>
                    <a:bodyPr/>
                    <a:lstStyle/>
                    <a:p>
                      <a:r>
                        <a:rPr lang="en-US" sz="1400" b="1" dirty="0" smtClean="0">
                          <a:solidFill>
                            <a:schemeClr val="accent2"/>
                          </a:solidFill>
                        </a:rPr>
                        <a:t>Is</a:t>
                      </a:r>
                      <a:r>
                        <a:rPr lang="en-US" sz="1400" b="1" baseline="0" dirty="0" smtClean="0">
                          <a:solidFill>
                            <a:schemeClr val="accent2"/>
                          </a:solidFill>
                        </a:rPr>
                        <a:t> it working?</a:t>
                      </a:r>
                    </a:p>
                    <a:p>
                      <a:pPr marL="285750" indent="-285750">
                        <a:buFont typeface="Arial" panose="020B0604020202020204" pitchFamily="34" charset="0"/>
                        <a:buChar char="•"/>
                      </a:pPr>
                      <a:r>
                        <a:rPr lang="en-US" sz="1200" baseline="0" dirty="0" smtClean="0">
                          <a:solidFill>
                            <a:schemeClr val="accent2"/>
                          </a:solidFill>
                        </a:rPr>
                        <a:t>Check In/Check Out mentors will meet with mentees at 2 “check ins” daily: Breakfast and Dismissal.  The program will use a progress monitoring  tool at each “check in” based on a rating scale.  Continue to monitor the effectiveness of the program</a:t>
                      </a:r>
                      <a:endParaRPr lang="en-US" sz="1400" baseline="0" dirty="0" smtClean="0">
                        <a:solidFill>
                          <a:schemeClr val="accent2"/>
                        </a:solidFill>
                      </a:endParaRPr>
                    </a:p>
                    <a:p>
                      <a:endParaRPr lang="en-US" sz="800" dirty="0" smtClean="0">
                        <a:solidFill>
                          <a:schemeClr val="accent2"/>
                        </a:solidFill>
                      </a:endParaRPr>
                    </a:p>
                    <a:p>
                      <a:endParaRPr lang="en-US" sz="1200" dirty="0" smtClean="0">
                        <a:solidFill>
                          <a:schemeClr val="accent2"/>
                        </a:solidFill>
                      </a:endParaRPr>
                    </a:p>
                    <a:p>
                      <a:endParaRPr lang="en-US" sz="120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Survey</a:t>
                      </a:r>
                      <a:r>
                        <a:rPr lang="en-US" sz="1200" baseline="0" dirty="0" smtClean="0">
                          <a:solidFill>
                            <a:schemeClr val="accent2"/>
                          </a:solidFill>
                        </a:rPr>
                        <a:t> parents/guardians to check the effectiveness of program.</a:t>
                      </a:r>
                    </a:p>
                    <a:p>
                      <a:pPr marL="0" indent="0">
                        <a:buFont typeface="Arial" panose="020B0604020202020204" pitchFamily="34" charset="0"/>
                        <a:buNone/>
                      </a:pPr>
                      <a:endParaRPr lang="en-US" sz="1200" baseline="0" dirty="0" smtClean="0">
                        <a:solidFill>
                          <a:schemeClr val="accent2"/>
                        </a:solidFill>
                      </a:endParaRPr>
                    </a:p>
                    <a:p>
                      <a:pPr marL="0" indent="0">
                        <a:buFont typeface="Arial" panose="020B0604020202020204" pitchFamily="34" charset="0"/>
                        <a:buNone/>
                      </a:pPr>
                      <a:endParaRPr lang="en-US" sz="12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Survey parents/guardian</a:t>
                      </a:r>
                      <a:r>
                        <a:rPr lang="en-US" sz="1200" baseline="0" dirty="0" smtClean="0">
                          <a:solidFill>
                            <a:schemeClr val="accent2"/>
                          </a:solidFill>
                        </a:rPr>
                        <a:t> to check the effectiveness of  monthly breakfasts</a:t>
                      </a: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endParaRPr lang="en-US" sz="800" baseline="0" dirty="0" smtClean="0">
                        <a:solidFill>
                          <a:schemeClr val="accent2"/>
                        </a:solidFill>
                      </a:endParaRPr>
                    </a:p>
                    <a:p>
                      <a:pPr marL="0" indent="0">
                        <a:buFont typeface="Arial" panose="020B0604020202020204" pitchFamily="34" charset="0"/>
                        <a:buNone/>
                      </a:pPr>
                      <a:endParaRPr lang="en-US" sz="800" baseline="0" dirty="0" smtClean="0">
                        <a:solidFill>
                          <a:schemeClr val="accent2"/>
                        </a:solidFill>
                      </a:endParaRP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r>
                        <a:rPr lang="en-US" sz="1200" baseline="0" dirty="0" smtClean="0">
                          <a:solidFill>
                            <a:schemeClr val="accent2"/>
                          </a:solidFill>
                        </a:rPr>
                        <a:t>Survey teachers with the effectiveness of  common planning time.</a:t>
                      </a:r>
                    </a:p>
                    <a:p>
                      <a:pPr marL="285750" indent="-285750">
                        <a:buFont typeface="Arial" panose="020B0604020202020204" pitchFamily="34" charset="0"/>
                        <a:buChar char="•"/>
                      </a:pPr>
                      <a:endParaRPr lang="en-US" sz="1200" baseline="0" dirty="0" smtClean="0">
                        <a:solidFill>
                          <a:schemeClr val="accent2"/>
                        </a:solidFill>
                      </a:endParaRPr>
                    </a:p>
                    <a:p>
                      <a:pPr marL="0" indent="0">
                        <a:buFont typeface="Arial" panose="020B0604020202020204" pitchFamily="34" charset="0"/>
                        <a:buNone/>
                      </a:pPr>
                      <a:endParaRPr lang="en-US" sz="12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Survey staff </a:t>
                      </a:r>
                      <a:r>
                        <a:rPr lang="en-US" sz="1200" baseline="0" dirty="0" smtClean="0">
                          <a:solidFill>
                            <a:schemeClr val="accent2"/>
                          </a:solidFill>
                        </a:rPr>
                        <a:t> 2 times a year to gauge the effectiveness of the team building activities</a:t>
                      </a: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r>
                        <a:rPr lang="en-US" sz="1200" baseline="0" dirty="0" smtClean="0">
                          <a:solidFill>
                            <a:schemeClr val="accent2"/>
                          </a:solidFill>
                        </a:rPr>
                        <a:t>During staff meeting, discuss as a school community if lunches are valuable and should continue.</a:t>
                      </a: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r>
                        <a:rPr lang="en-US" sz="1200" baseline="0" dirty="0" smtClean="0">
                          <a:solidFill>
                            <a:schemeClr val="accent2"/>
                          </a:solidFill>
                        </a:rPr>
                        <a:t>Survey parents/guardians at the conclusion of celebration to determine if this celebration was worthwhile and continue as the kick off to the new year</a:t>
                      </a:r>
                      <a:endParaRPr lang="en-US" sz="1200" dirty="0" smtClean="0">
                        <a:solidFill>
                          <a:schemeClr val="accent2"/>
                        </a:solidFill>
                      </a:endParaRPr>
                    </a:p>
                    <a:p>
                      <a:pPr marL="285750" indent="-285750">
                        <a:buFont typeface="Arial" panose="020B0604020202020204" pitchFamily="34" charset="0"/>
                        <a:buChar char="•"/>
                      </a:pPr>
                      <a:endParaRPr lang="en-US" sz="1400" dirty="0" smtClean="0">
                        <a:solidFill>
                          <a:schemeClr val="accent2"/>
                        </a:solidFill>
                      </a:endParaRPr>
                    </a:p>
                  </a:txBody>
                  <a:tcPr/>
                </a:tc>
                <a:tc>
                  <a:txBody>
                    <a:bodyPr/>
                    <a:lstStyle/>
                    <a:p>
                      <a:r>
                        <a:rPr lang="en-US" sz="1400" b="1" dirty="0" smtClean="0">
                          <a:solidFill>
                            <a:schemeClr val="accent2"/>
                          </a:solidFill>
                        </a:rPr>
                        <a:t>Carried out by?</a:t>
                      </a:r>
                    </a:p>
                    <a:p>
                      <a:pPr marL="285750" indent="-285750">
                        <a:buFont typeface="Arial" panose="020B0604020202020204" pitchFamily="34" charset="0"/>
                        <a:buChar char="•"/>
                      </a:pPr>
                      <a:r>
                        <a:rPr lang="en-US" sz="1200" b="0" dirty="0" smtClean="0">
                          <a:solidFill>
                            <a:schemeClr val="accent2"/>
                          </a:solidFill>
                        </a:rPr>
                        <a:t>ALL staff, lead</a:t>
                      </a:r>
                      <a:r>
                        <a:rPr lang="en-US" sz="1200" b="0" baseline="0" dirty="0" smtClean="0">
                          <a:solidFill>
                            <a:schemeClr val="accent2"/>
                          </a:solidFill>
                        </a:rPr>
                        <a:t> teachers/mentors, Leadership Team, Building Principal, Assistant Principal</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Teachers and Educational Assistant</a:t>
                      </a:r>
                    </a:p>
                    <a:p>
                      <a:pPr marL="0" indent="0">
                        <a:buFont typeface="Arial" panose="020B0604020202020204" pitchFamily="34" charset="0"/>
                        <a:buNone/>
                      </a:pPr>
                      <a:endParaRPr lang="en-US" sz="1200" b="0" baseline="0" dirty="0" smtClean="0">
                        <a:solidFill>
                          <a:schemeClr val="accent2"/>
                        </a:solidFill>
                      </a:endParaRPr>
                    </a:p>
                    <a:p>
                      <a:pPr marL="0" indent="0">
                        <a:buFont typeface="Arial" panose="020B0604020202020204" pitchFamily="34" charset="0"/>
                        <a:buNone/>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All staff</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0" indent="0">
                        <a:buFont typeface="Arial" panose="020B0604020202020204" pitchFamily="34" charset="0"/>
                        <a:buNone/>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0" indent="0">
                        <a:buFont typeface="Arial" panose="020B0604020202020204" pitchFamily="34" charset="0"/>
                        <a:buNone/>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Teachers and Building Principal</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Building Principal, Instructional Coach, </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All staff</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All Staff</a:t>
                      </a:r>
                      <a:endParaRPr lang="en-US" sz="1200" b="0" dirty="0">
                        <a:solidFill>
                          <a:schemeClr val="accent2"/>
                        </a:solidFill>
                      </a:endParaRPr>
                    </a:p>
                  </a:txBody>
                  <a:tcPr/>
                </a:tc>
              </a:tr>
            </a:tbl>
          </a:graphicData>
        </a:graphic>
      </p:graphicFrame>
    </p:spTree>
    <p:extLst>
      <p:ext uri="{BB962C8B-B14F-4D97-AF65-F5344CB8AC3E}">
        <p14:creationId xmlns:p14="http://schemas.microsoft.com/office/powerpoint/2010/main" val="1668155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418954" cy="1492132"/>
          </a:xfrm>
        </p:spPr>
        <p:txBody>
          <a:bodyPr>
            <a:normAutofit/>
          </a:bodyPr>
          <a:lstStyle/>
          <a:p>
            <a:r>
              <a:rPr lang="en-US" dirty="0" smtClean="0"/>
              <a:t>the culture of the united states  education today</a:t>
            </a:r>
            <a:endParaRPr lang="en-US" dirty="0"/>
          </a:p>
        </p:txBody>
      </p:sp>
      <p:sp>
        <p:nvSpPr>
          <p:cNvPr id="3" name="Content Placeholder 2"/>
          <p:cNvSpPr>
            <a:spLocks noGrp="1"/>
          </p:cNvSpPr>
          <p:nvPr>
            <p:ph idx="1"/>
          </p:nvPr>
        </p:nvSpPr>
        <p:spPr>
          <a:xfrm>
            <a:off x="1213578" y="1955801"/>
            <a:ext cx="10178322" cy="3593591"/>
          </a:xfrm>
        </p:spPr>
        <p:txBody>
          <a:bodyPr>
            <a:noAutofit/>
          </a:bodyPr>
          <a:lstStyle/>
          <a:p>
            <a:r>
              <a:rPr lang="en-US" sz="1800" b="1" dirty="0" smtClean="0"/>
              <a:t>Through the course of my last two semesters, I have come to the conclusion that the educational landscape in the United States is in a state of constant flux.  Public schools are constantly changing, adopting new curricula, assessments to measure student growth and performance, creating new mechanisms for participation in decision making and a myriad of other modifications in order to keep up with the constant changes within the political powers at the state and national level.   Marshal and </a:t>
            </a:r>
            <a:r>
              <a:rPr lang="en-US" sz="1800" b="1" dirty="0" err="1" smtClean="0"/>
              <a:t>Gerstl</a:t>
            </a:r>
            <a:r>
              <a:rPr lang="en-US" sz="1800" b="1" dirty="0" smtClean="0"/>
              <a:t>-Pepin (2004) explain, “Individual states’ roles in developing education policy relate to each state’s unique political conditions” (p. 158</a:t>
            </a:r>
            <a:r>
              <a:rPr lang="en-US" sz="1800" b="1" dirty="0"/>
              <a:t>). </a:t>
            </a:r>
            <a:r>
              <a:rPr lang="en-US" sz="1800" b="1" dirty="0" smtClean="0"/>
              <a:t> As the political arena constantly changes, so does the policies that impact public education.  Changes also occur with members of local school boards, who draw on their personal agendas to make decisions that impact the educational learning within the local schools.  Marshall and </a:t>
            </a:r>
            <a:r>
              <a:rPr lang="en-US" sz="1800" b="1" dirty="0" err="1" smtClean="0"/>
              <a:t>Gerstl</a:t>
            </a:r>
            <a:r>
              <a:rPr lang="en-US" sz="1800" b="1" dirty="0" smtClean="0"/>
              <a:t>-Pepin (2004) point out, “Policy makers have different orientations to their roles: Some are delegates bound to follow their constituency’s instructions, and some are trustees, entrusted to make good decisions” (p.17).  As policies and political leaders change, it is unfortunate that so too will the educational system.</a:t>
            </a:r>
          </a:p>
          <a:p>
            <a:endParaRPr lang="en-US" sz="1800" b="1" dirty="0" smtClean="0"/>
          </a:p>
        </p:txBody>
      </p:sp>
    </p:spTree>
    <p:extLst>
      <p:ext uri="{BB962C8B-B14F-4D97-AF65-F5344CB8AC3E}">
        <p14:creationId xmlns:p14="http://schemas.microsoft.com/office/powerpoint/2010/main" val="845058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4"/>
          <p:cNvGraphicFramePr>
            <a:graphicFrameLocks/>
          </p:cNvGraphicFramePr>
          <p:nvPr>
            <p:extLst>
              <p:ext uri="{D42A27DB-BD31-4B8C-83A1-F6EECF244321}">
                <p14:modId xmlns:p14="http://schemas.microsoft.com/office/powerpoint/2010/main" val="1030718524"/>
              </p:ext>
            </p:extLst>
          </p:nvPr>
        </p:nvGraphicFramePr>
        <p:xfrm>
          <a:off x="978794" y="0"/>
          <a:ext cx="10792495" cy="7330225"/>
        </p:xfrm>
        <a:graphic>
          <a:graphicData uri="http://schemas.openxmlformats.org/drawingml/2006/table">
            <a:tbl>
              <a:tblPr firstRow="1" bandRow="1">
                <a:tableStyleId>{5940675A-B579-460E-94D1-54222C63F5DA}</a:tableStyleId>
              </a:tblPr>
              <a:tblGrid>
                <a:gridCol w="1014394"/>
                <a:gridCol w="2960037"/>
                <a:gridCol w="4435474"/>
                <a:gridCol w="2382590"/>
              </a:tblGrid>
              <a:tr h="7330225">
                <a:tc>
                  <a:txBody>
                    <a:bodyPr/>
                    <a:lstStyle/>
                    <a:p>
                      <a:pPr algn="ctr"/>
                      <a:r>
                        <a:rPr lang="en-US" sz="1800" b="1" dirty="0" smtClean="0">
                          <a:solidFill>
                            <a:schemeClr val="accent2"/>
                          </a:solidFill>
                        </a:rPr>
                        <a:t>Year 3</a:t>
                      </a:r>
                      <a:endParaRPr lang="en-US" sz="1800" b="1" dirty="0">
                        <a:solidFill>
                          <a:schemeClr val="accent2"/>
                        </a:solidFill>
                      </a:endParaRPr>
                    </a:p>
                  </a:txBody>
                  <a:tcPr/>
                </a:tc>
                <a:tc>
                  <a:txBody>
                    <a:bodyPr/>
                    <a:lstStyle/>
                    <a:p>
                      <a:pPr marL="0" indent="0">
                        <a:buFont typeface="Arial" panose="020B0604020202020204" pitchFamily="34" charset="0"/>
                        <a:buNone/>
                      </a:pPr>
                      <a:r>
                        <a:rPr lang="en-US" sz="1400" b="1" dirty="0" smtClean="0">
                          <a:solidFill>
                            <a:schemeClr val="accent2"/>
                          </a:solidFill>
                        </a:rPr>
                        <a:t>What is to be accomplished?</a:t>
                      </a:r>
                      <a:r>
                        <a:rPr lang="en-US" sz="1400" baseline="0" dirty="0" smtClean="0">
                          <a:solidFill>
                            <a:schemeClr val="accent2"/>
                          </a:solidFill>
                        </a:rPr>
                        <a:t> </a:t>
                      </a:r>
                    </a:p>
                    <a:p>
                      <a:pPr marL="285750" indent="-285750">
                        <a:buFont typeface="Arial" panose="020B0604020202020204" pitchFamily="34" charset="0"/>
                        <a:buChar char="•"/>
                      </a:pPr>
                      <a:r>
                        <a:rPr lang="en-US" sz="1200" baseline="0" dirty="0" smtClean="0">
                          <a:solidFill>
                            <a:schemeClr val="accent2"/>
                          </a:solidFill>
                        </a:rPr>
                        <a:t>Teacher Mentoring program and student check In/Check Out implemented building wide.</a:t>
                      </a: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Establish</a:t>
                      </a:r>
                      <a:r>
                        <a:rPr lang="en-US" sz="1200" baseline="0" dirty="0" smtClean="0">
                          <a:solidFill>
                            <a:schemeClr val="accent2"/>
                          </a:solidFill>
                        </a:rPr>
                        <a:t> </a:t>
                      </a:r>
                      <a:r>
                        <a:rPr lang="en-US" sz="1200" baseline="0" dirty="0" smtClean="0">
                          <a:solidFill>
                            <a:schemeClr val="accent2"/>
                          </a:solidFill>
                        </a:rPr>
                        <a:t>4  </a:t>
                      </a:r>
                      <a:r>
                        <a:rPr lang="en-US" sz="1200" baseline="0" dirty="0" smtClean="0">
                          <a:solidFill>
                            <a:schemeClr val="accent2"/>
                          </a:solidFill>
                        </a:rPr>
                        <a:t>home visits/off-site visits per </a:t>
                      </a:r>
                      <a:r>
                        <a:rPr lang="en-US" sz="1200" baseline="0" smtClean="0">
                          <a:solidFill>
                            <a:schemeClr val="accent2"/>
                          </a:solidFill>
                        </a:rPr>
                        <a:t>semester </a:t>
                      </a:r>
                      <a:r>
                        <a:rPr lang="en-US" sz="1200" baseline="0" smtClean="0">
                          <a:solidFill>
                            <a:schemeClr val="accent2"/>
                          </a:solidFill>
                        </a:rPr>
                        <a:t>(8 total </a:t>
                      </a:r>
                      <a:r>
                        <a:rPr lang="en-US" sz="1200" baseline="0" dirty="0" smtClean="0">
                          <a:solidFill>
                            <a:schemeClr val="accent2"/>
                          </a:solidFill>
                        </a:rPr>
                        <a:t>for the year) with parents/guardians.</a:t>
                      </a:r>
                    </a:p>
                    <a:p>
                      <a:pPr marL="285750" indent="-285750">
                        <a:buFont typeface="Arial" panose="020B0604020202020204" pitchFamily="34" charset="0"/>
                        <a:buChar char="•"/>
                      </a:pPr>
                      <a:endParaRPr lang="en-US" sz="8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Schedule the last Friday of the month</a:t>
                      </a:r>
                      <a:r>
                        <a:rPr lang="en-US" sz="1200" baseline="0" dirty="0" smtClean="0">
                          <a:solidFill>
                            <a:schemeClr val="accent2"/>
                          </a:solidFill>
                        </a:rPr>
                        <a:t> breakfast in the classroom for parents/guardians to eat with their child. </a:t>
                      </a:r>
                    </a:p>
                    <a:p>
                      <a:pPr marL="0" indent="0">
                        <a:buFont typeface="Arial" panose="020B0604020202020204" pitchFamily="34" charset="0"/>
                        <a:buNone/>
                      </a:pPr>
                      <a:r>
                        <a:rPr lang="en-US" sz="1200" baseline="0" dirty="0" smtClean="0">
                          <a:solidFill>
                            <a:schemeClr val="accent2"/>
                          </a:solidFill>
                        </a:rPr>
                        <a:t>      * Months could be:</a:t>
                      </a:r>
                    </a:p>
                    <a:p>
                      <a:pPr marL="0" indent="0">
                        <a:buFont typeface="Arial" panose="020B0604020202020204" pitchFamily="34" charset="0"/>
                        <a:buNone/>
                      </a:pPr>
                      <a:r>
                        <a:rPr lang="en-US" sz="1200" baseline="0" dirty="0" smtClean="0">
                          <a:solidFill>
                            <a:schemeClr val="accent2"/>
                          </a:solidFill>
                        </a:rPr>
                        <a:t>       = Muffins with Mom</a:t>
                      </a:r>
                    </a:p>
                    <a:p>
                      <a:pPr marL="0" indent="0">
                        <a:buFont typeface="Arial" panose="020B0604020202020204" pitchFamily="34" charset="0"/>
                        <a:buNone/>
                      </a:pPr>
                      <a:r>
                        <a:rPr lang="en-US" sz="1200" baseline="0" dirty="0" smtClean="0">
                          <a:solidFill>
                            <a:schemeClr val="accent2"/>
                          </a:solidFill>
                        </a:rPr>
                        <a:t>       = Donuts with Dad</a:t>
                      </a:r>
                    </a:p>
                    <a:p>
                      <a:pPr marL="0" indent="0">
                        <a:buFont typeface="Arial" panose="020B0604020202020204" pitchFamily="34" charset="0"/>
                        <a:buNone/>
                      </a:pPr>
                      <a:r>
                        <a:rPr lang="en-US" sz="1200" baseline="0" dirty="0" smtClean="0">
                          <a:solidFill>
                            <a:schemeClr val="accent2"/>
                          </a:solidFill>
                        </a:rPr>
                        <a:t>       = Granola with Guardians</a:t>
                      </a: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Common Planning time for Teaching Teams, 4 out 5 days at 45 minutes per day.</a:t>
                      </a: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Monthly team building activities at staff meeting.</a:t>
                      </a: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Monthly  staff pot-luck luncheons</a:t>
                      </a:r>
                    </a:p>
                    <a:p>
                      <a:pPr marL="0" indent="0">
                        <a:buFont typeface="Arial" panose="020B0604020202020204" pitchFamily="34" charset="0"/>
                        <a:buNone/>
                      </a:pPr>
                      <a:endParaRPr lang="en-US" sz="1200" baseline="0" dirty="0" smtClean="0">
                        <a:solidFill>
                          <a:schemeClr val="accent2"/>
                        </a:solidFill>
                      </a:endParaRPr>
                    </a:p>
                    <a:p>
                      <a:pPr marL="171450" indent="-171450">
                        <a:buFont typeface="Arial" panose="020B0604020202020204" pitchFamily="34" charset="0"/>
                        <a:buChar char="•"/>
                      </a:pPr>
                      <a:endParaRPr lang="en-US" sz="1200" baseline="0" dirty="0" smtClean="0">
                        <a:solidFill>
                          <a:schemeClr val="accent2"/>
                        </a:solidFill>
                      </a:endParaRPr>
                    </a:p>
                    <a:p>
                      <a:pPr marL="171450" indent="-171450">
                        <a:buFont typeface="Arial" panose="020B0604020202020204" pitchFamily="34" charset="0"/>
                        <a:buChar char="•"/>
                      </a:pPr>
                      <a:r>
                        <a:rPr lang="en-US" sz="1200" baseline="0" dirty="0" smtClean="0">
                          <a:solidFill>
                            <a:schemeClr val="accent2"/>
                          </a:solidFill>
                        </a:rPr>
                        <a:t>Beginning of the School Year Back-to-School Celebration to kick off the school year.</a:t>
                      </a:r>
                    </a:p>
                    <a:p>
                      <a:pPr marL="285750" indent="-285750">
                        <a:buFont typeface="Arial" panose="020B0604020202020204" pitchFamily="34" charset="0"/>
                        <a:buChar char="•"/>
                      </a:pPr>
                      <a:endParaRPr lang="en-US" sz="1200" dirty="0">
                        <a:solidFill>
                          <a:schemeClr val="accent2"/>
                        </a:solidFill>
                      </a:endParaRPr>
                    </a:p>
                  </a:txBody>
                  <a:tcPr/>
                </a:tc>
                <a:tc>
                  <a:txBody>
                    <a:bodyPr/>
                    <a:lstStyle/>
                    <a:p>
                      <a:r>
                        <a:rPr lang="en-US" sz="1400" b="1" dirty="0" smtClean="0">
                          <a:solidFill>
                            <a:schemeClr val="accent2"/>
                          </a:solidFill>
                        </a:rPr>
                        <a:t>Is</a:t>
                      </a:r>
                      <a:r>
                        <a:rPr lang="en-US" sz="1400" b="1" baseline="0" dirty="0" smtClean="0">
                          <a:solidFill>
                            <a:schemeClr val="accent2"/>
                          </a:solidFill>
                        </a:rPr>
                        <a:t> it working?</a:t>
                      </a:r>
                    </a:p>
                    <a:p>
                      <a:pPr marL="285750" indent="-285750">
                        <a:buFont typeface="Arial" panose="020B0604020202020204" pitchFamily="34" charset="0"/>
                        <a:buChar char="•"/>
                      </a:pPr>
                      <a:r>
                        <a:rPr lang="en-US" sz="1200" baseline="0" dirty="0" smtClean="0">
                          <a:solidFill>
                            <a:schemeClr val="accent2"/>
                          </a:solidFill>
                        </a:rPr>
                        <a:t>Check In/Check Out mentors will meet with mentees at 2 “check ins” daily: Breakfast and Dismissal.  The program will use a progress monitoring  tool at each “check in” based on a rating scale.  Continue to monitor the effectiveness of the program.</a:t>
                      </a: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Survey</a:t>
                      </a:r>
                      <a:r>
                        <a:rPr lang="en-US" sz="1200" baseline="0" dirty="0" smtClean="0">
                          <a:solidFill>
                            <a:schemeClr val="accent2"/>
                          </a:solidFill>
                        </a:rPr>
                        <a:t> parents/guardians to check the effectiveness of program.</a:t>
                      </a:r>
                    </a:p>
                    <a:p>
                      <a:pPr marL="0" indent="0">
                        <a:buFont typeface="Arial" panose="020B0604020202020204" pitchFamily="34" charset="0"/>
                        <a:buNone/>
                      </a:pPr>
                      <a:endParaRPr lang="en-US" sz="1200" baseline="0" dirty="0" smtClean="0">
                        <a:solidFill>
                          <a:schemeClr val="accent2"/>
                        </a:solidFill>
                      </a:endParaRPr>
                    </a:p>
                    <a:p>
                      <a:pPr marL="0" indent="0">
                        <a:buFont typeface="Arial" panose="020B0604020202020204" pitchFamily="34" charset="0"/>
                        <a:buNone/>
                      </a:pPr>
                      <a:endParaRPr lang="en-US" sz="12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Survey parents/guardian</a:t>
                      </a:r>
                      <a:r>
                        <a:rPr lang="en-US" sz="1200" baseline="0" dirty="0" smtClean="0">
                          <a:solidFill>
                            <a:schemeClr val="accent2"/>
                          </a:solidFill>
                        </a:rPr>
                        <a:t> to check the effectiveness of  monthly breakfasts</a:t>
                      </a: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0" indent="0">
                        <a:buFont typeface="Arial" panose="020B0604020202020204" pitchFamily="34" charset="0"/>
                        <a:buNone/>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0" indent="0">
                        <a:buFont typeface="Arial" panose="020B0604020202020204" pitchFamily="34" charset="0"/>
                        <a:buNone/>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r>
                        <a:rPr lang="en-US" sz="1200" baseline="0" dirty="0" smtClean="0">
                          <a:solidFill>
                            <a:schemeClr val="accent2"/>
                          </a:solidFill>
                        </a:rPr>
                        <a:t>Survey teachers with the effectiveness of  common planning time.</a:t>
                      </a: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r>
                        <a:rPr lang="en-US" sz="1200" dirty="0" smtClean="0">
                          <a:solidFill>
                            <a:schemeClr val="accent2"/>
                          </a:solidFill>
                        </a:rPr>
                        <a:t>Survey staff </a:t>
                      </a:r>
                      <a:r>
                        <a:rPr lang="en-US" sz="1200" baseline="0" dirty="0" smtClean="0">
                          <a:solidFill>
                            <a:schemeClr val="accent2"/>
                          </a:solidFill>
                        </a:rPr>
                        <a:t> 2 times a year to gauge the effectiveness of the team building activities</a:t>
                      </a:r>
                    </a:p>
                    <a:p>
                      <a:pPr marL="0" indent="0">
                        <a:buFont typeface="Arial" panose="020B0604020202020204" pitchFamily="34" charset="0"/>
                        <a:buNone/>
                      </a:pPr>
                      <a:endParaRPr lang="en-US" sz="1200" baseline="0" dirty="0" smtClean="0">
                        <a:solidFill>
                          <a:schemeClr val="accent2"/>
                        </a:solidFill>
                      </a:endParaRPr>
                    </a:p>
                    <a:p>
                      <a:pPr marL="0" indent="0">
                        <a:buFont typeface="Arial" panose="020B0604020202020204" pitchFamily="34" charset="0"/>
                        <a:buNone/>
                      </a:pPr>
                      <a:endParaRPr lang="en-US" sz="1200" baseline="0" dirty="0" smtClean="0">
                        <a:solidFill>
                          <a:schemeClr val="accent2"/>
                        </a:solidFill>
                      </a:endParaRPr>
                    </a:p>
                    <a:p>
                      <a:pPr marL="285750" indent="-285750">
                        <a:buFont typeface="Arial" panose="020B0604020202020204" pitchFamily="34" charset="0"/>
                        <a:buChar char="•"/>
                      </a:pPr>
                      <a:r>
                        <a:rPr lang="en-US" sz="1200" baseline="0" dirty="0" smtClean="0">
                          <a:solidFill>
                            <a:schemeClr val="accent2"/>
                          </a:solidFill>
                        </a:rPr>
                        <a:t>During staff meeting, discuss as a school community if lunches are valuable and should continue.</a:t>
                      </a:r>
                    </a:p>
                    <a:p>
                      <a:pPr marL="285750" indent="-285750">
                        <a:buFont typeface="Arial" panose="020B0604020202020204" pitchFamily="34" charset="0"/>
                        <a:buChar char="•"/>
                      </a:pPr>
                      <a:endParaRPr lang="en-US" sz="1200" baseline="0" dirty="0" smtClean="0">
                        <a:solidFill>
                          <a:schemeClr val="accent2"/>
                        </a:solidFill>
                      </a:endParaRPr>
                    </a:p>
                    <a:p>
                      <a:pPr marL="285750" indent="-285750">
                        <a:buFont typeface="Arial" panose="020B0604020202020204" pitchFamily="34" charset="0"/>
                        <a:buChar char="•"/>
                      </a:pPr>
                      <a:r>
                        <a:rPr lang="en-US" sz="1200" baseline="0" dirty="0" smtClean="0">
                          <a:solidFill>
                            <a:schemeClr val="accent2"/>
                          </a:solidFill>
                        </a:rPr>
                        <a:t>Survey parents/guardians at the conclusion of celebration to determine if this celebration was worthwhile and continue as the kick off to the new year</a:t>
                      </a:r>
                      <a:endParaRPr lang="en-US" sz="1200" dirty="0" smtClean="0">
                        <a:solidFill>
                          <a:schemeClr val="accent2"/>
                        </a:solidFill>
                      </a:endParaRPr>
                    </a:p>
                    <a:p>
                      <a:pPr marL="285750" indent="-285750">
                        <a:buFont typeface="Arial" panose="020B0604020202020204" pitchFamily="34" charset="0"/>
                        <a:buChar char="•"/>
                      </a:pPr>
                      <a:endParaRPr lang="en-US" sz="1600" dirty="0" smtClean="0">
                        <a:solidFill>
                          <a:schemeClr val="accent2"/>
                        </a:solidFill>
                      </a:endParaRPr>
                    </a:p>
                    <a:p>
                      <a:endParaRPr lang="en-US" sz="1400" dirty="0">
                        <a:solidFill>
                          <a:schemeClr val="accent2"/>
                        </a:solidFill>
                      </a:endParaRPr>
                    </a:p>
                  </a:txBody>
                  <a:tcPr/>
                </a:tc>
                <a:tc>
                  <a:txBody>
                    <a:bodyPr/>
                    <a:lstStyle/>
                    <a:p>
                      <a:r>
                        <a:rPr lang="en-US" sz="1400" b="1" dirty="0" smtClean="0">
                          <a:solidFill>
                            <a:schemeClr val="accent2"/>
                          </a:solidFill>
                        </a:rPr>
                        <a:t>Carried out by?</a:t>
                      </a:r>
                    </a:p>
                    <a:p>
                      <a:pPr marL="285750" indent="-285750">
                        <a:buFont typeface="Arial" panose="020B0604020202020204" pitchFamily="34" charset="0"/>
                        <a:buChar char="•"/>
                      </a:pPr>
                      <a:r>
                        <a:rPr lang="en-US" sz="1200" b="0" dirty="0" smtClean="0">
                          <a:solidFill>
                            <a:schemeClr val="accent2"/>
                          </a:solidFill>
                        </a:rPr>
                        <a:t>ALL staff, lead</a:t>
                      </a:r>
                      <a:r>
                        <a:rPr lang="en-US" sz="1200" b="0" baseline="0" dirty="0" smtClean="0">
                          <a:solidFill>
                            <a:schemeClr val="accent2"/>
                          </a:solidFill>
                        </a:rPr>
                        <a:t> teachers/mentors, Leadership Team, Building Principal, Assistant Principal</a:t>
                      </a:r>
                    </a:p>
                    <a:p>
                      <a:pPr marL="0" indent="0">
                        <a:buFont typeface="Arial" panose="020B0604020202020204" pitchFamily="34" charset="0"/>
                        <a:buNone/>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Teachers and Educational Assistant</a:t>
                      </a:r>
                    </a:p>
                    <a:p>
                      <a:pPr marL="0" indent="0">
                        <a:buFont typeface="Arial" panose="020B0604020202020204" pitchFamily="34" charset="0"/>
                        <a:buNone/>
                      </a:pPr>
                      <a:endParaRPr lang="en-US" sz="1200" b="0" baseline="0" dirty="0" smtClean="0">
                        <a:solidFill>
                          <a:schemeClr val="accent2"/>
                        </a:solidFill>
                      </a:endParaRPr>
                    </a:p>
                    <a:p>
                      <a:pPr marL="0" indent="0">
                        <a:buFont typeface="Arial" panose="020B0604020202020204" pitchFamily="34" charset="0"/>
                        <a:buNone/>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All staff</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0" indent="0">
                        <a:buFont typeface="Arial" panose="020B0604020202020204" pitchFamily="34" charset="0"/>
                        <a:buNone/>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Teachers and Building Principal</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Building Principal, Instructional Coach, </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All staff</a:t>
                      </a: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endParaRPr lang="en-US" sz="1200" b="0" baseline="0" dirty="0" smtClean="0">
                        <a:solidFill>
                          <a:schemeClr val="accent2"/>
                        </a:solidFill>
                      </a:endParaRPr>
                    </a:p>
                    <a:p>
                      <a:pPr marL="285750" indent="-285750">
                        <a:buFont typeface="Arial" panose="020B0604020202020204" pitchFamily="34" charset="0"/>
                        <a:buChar char="•"/>
                      </a:pPr>
                      <a:r>
                        <a:rPr lang="en-US" sz="1200" b="0" baseline="0" dirty="0" smtClean="0">
                          <a:solidFill>
                            <a:schemeClr val="accent2"/>
                          </a:solidFill>
                        </a:rPr>
                        <a:t>All Staff</a:t>
                      </a:r>
                      <a:endParaRPr lang="en-US" sz="1200" b="0" dirty="0">
                        <a:solidFill>
                          <a:schemeClr val="accent2"/>
                        </a:solidFill>
                      </a:endParaRPr>
                    </a:p>
                  </a:txBody>
                  <a:tcPr/>
                </a:tc>
              </a:tr>
            </a:tbl>
          </a:graphicData>
        </a:graphic>
      </p:graphicFrame>
    </p:spTree>
    <p:extLst>
      <p:ext uri="{BB962C8B-B14F-4D97-AF65-F5344CB8AC3E}">
        <p14:creationId xmlns:p14="http://schemas.microsoft.com/office/powerpoint/2010/main" val="3766714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a:t>
            </a:r>
            <a:endParaRPr lang="en-US" dirty="0"/>
          </a:p>
        </p:txBody>
      </p:sp>
      <p:sp>
        <p:nvSpPr>
          <p:cNvPr id="3" name="Text Placeholder 2"/>
          <p:cNvSpPr>
            <a:spLocks noGrp="1"/>
          </p:cNvSpPr>
          <p:nvPr>
            <p:ph type="body" idx="1"/>
          </p:nvPr>
        </p:nvSpPr>
        <p:spPr/>
        <p:txBody>
          <a:bodyPr/>
          <a:lstStyle/>
          <a:p>
            <a:r>
              <a:rPr lang="en-US" dirty="0" smtClean="0"/>
              <a:t>Presentation of project to team</a:t>
            </a:r>
            <a:endParaRPr lang="en-US" dirty="0"/>
          </a:p>
        </p:txBody>
      </p:sp>
    </p:spTree>
    <p:extLst>
      <p:ext uri="{BB962C8B-B14F-4D97-AF65-F5344CB8AC3E}">
        <p14:creationId xmlns:p14="http://schemas.microsoft.com/office/powerpoint/2010/main" val="4229689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Presentation of Project</a:t>
            </a:r>
            <a:endParaRPr lang="en-US" dirty="0"/>
          </a:p>
        </p:txBody>
      </p:sp>
      <p:sp>
        <p:nvSpPr>
          <p:cNvPr id="5" name="Content Placeholder 4"/>
          <p:cNvSpPr>
            <a:spLocks noGrp="1"/>
          </p:cNvSpPr>
          <p:nvPr>
            <p:ph idx="1"/>
          </p:nvPr>
        </p:nvSpPr>
        <p:spPr/>
        <p:txBody>
          <a:bodyPr>
            <a:normAutofit/>
          </a:bodyPr>
          <a:lstStyle/>
          <a:p>
            <a:r>
              <a:rPr lang="en-US" sz="3600" b="1" dirty="0" smtClean="0"/>
              <a:t>Project was presented to the School Climate Team on Thursday April 21</a:t>
            </a:r>
            <a:r>
              <a:rPr lang="en-US" sz="3600" b="1" baseline="30000" dirty="0" smtClean="0"/>
              <a:t>st</a:t>
            </a:r>
            <a:r>
              <a:rPr lang="en-US" sz="3600" b="1" dirty="0" smtClean="0"/>
              <a:t> </a:t>
            </a:r>
          </a:p>
          <a:p>
            <a:r>
              <a:rPr lang="en-US" sz="3600" b="1" dirty="0" smtClean="0"/>
              <a:t>All members completed a rubric and provided feedback.</a:t>
            </a:r>
          </a:p>
          <a:p>
            <a:pPr marL="0" indent="0">
              <a:buNone/>
            </a:pPr>
            <a:endParaRPr lang="en-US" sz="3600" b="1" dirty="0"/>
          </a:p>
        </p:txBody>
      </p:sp>
    </p:spTree>
    <p:extLst>
      <p:ext uri="{BB962C8B-B14F-4D97-AF65-F5344CB8AC3E}">
        <p14:creationId xmlns:p14="http://schemas.microsoft.com/office/powerpoint/2010/main" val="34867539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590" y="3992905"/>
            <a:ext cx="4266519" cy="2048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087" y="748839"/>
            <a:ext cx="6105527" cy="310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015" y="422267"/>
            <a:ext cx="4294414" cy="601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631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984" y="232954"/>
            <a:ext cx="4379458" cy="596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449" y="232954"/>
            <a:ext cx="2196193" cy="621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442" y="1371600"/>
            <a:ext cx="4659172" cy="338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1805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436" y="119088"/>
            <a:ext cx="3780064" cy="510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18" y="1722665"/>
            <a:ext cx="3856428" cy="446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5934" y="310243"/>
            <a:ext cx="4397930" cy="528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399" y="1722665"/>
            <a:ext cx="3619500"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5721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963" y="142785"/>
            <a:ext cx="35147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386" y="1512059"/>
            <a:ext cx="3606574" cy="513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074" y="142785"/>
            <a:ext cx="3639911" cy="4624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1904" y="1595590"/>
            <a:ext cx="3667125"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4568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593" y="151039"/>
            <a:ext cx="354330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833" y="1766208"/>
            <a:ext cx="345757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660" y="151039"/>
            <a:ext cx="3876154" cy="485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4460" y="1794783"/>
            <a:ext cx="36576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730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266021"/>
            <a:ext cx="3577998" cy="5069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913" y="929368"/>
            <a:ext cx="3944030" cy="478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775" y="1584201"/>
            <a:ext cx="352425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911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7</a:t>
            </a:r>
            <a:endParaRPr lang="en-US" dirty="0"/>
          </a:p>
        </p:txBody>
      </p:sp>
      <p:sp>
        <p:nvSpPr>
          <p:cNvPr id="3" name="Text Placeholder 2"/>
          <p:cNvSpPr>
            <a:spLocks noGrp="1"/>
          </p:cNvSpPr>
          <p:nvPr>
            <p:ph type="body" idx="1"/>
          </p:nvPr>
        </p:nvSpPr>
        <p:spPr/>
        <p:txBody>
          <a:bodyPr/>
          <a:lstStyle/>
          <a:p>
            <a:r>
              <a:rPr lang="en-US" dirty="0" smtClean="0"/>
              <a:t>Self-reflection</a:t>
            </a:r>
            <a:endParaRPr lang="en-US" dirty="0"/>
          </a:p>
        </p:txBody>
      </p:sp>
    </p:spTree>
    <p:extLst>
      <p:ext uri="{BB962C8B-B14F-4D97-AF65-F5344CB8AC3E}">
        <p14:creationId xmlns:p14="http://schemas.microsoft.com/office/powerpoint/2010/main" val="912655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418954" cy="1492132"/>
          </a:xfrm>
        </p:spPr>
        <p:txBody>
          <a:bodyPr>
            <a:normAutofit/>
          </a:bodyPr>
          <a:lstStyle/>
          <a:p>
            <a:r>
              <a:rPr lang="en-US" dirty="0" smtClean="0"/>
              <a:t>the culture of the united states  education today</a:t>
            </a:r>
            <a:endParaRPr lang="en-US" dirty="0"/>
          </a:p>
        </p:txBody>
      </p:sp>
      <p:sp>
        <p:nvSpPr>
          <p:cNvPr id="3" name="Content Placeholder 2"/>
          <p:cNvSpPr>
            <a:spLocks noGrp="1"/>
          </p:cNvSpPr>
          <p:nvPr>
            <p:ph idx="1"/>
          </p:nvPr>
        </p:nvSpPr>
        <p:spPr>
          <a:xfrm>
            <a:off x="1213578" y="1943101"/>
            <a:ext cx="10178322" cy="3606292"/>
          </a:xfrm>
        </p:spPr>
        <p:txBody>
          <a:bodyPr>
            <a:noAutofit/>
          </a:bodyPr>
          <a:lstStyle/>
          <a:p>
            <a:r>
              <a:rPr lang="en-US" sz="1800" b="1" dirty="0"/>
              <a:t>As we approached the 21st century, the public school system also faces the threat of the neoliberal agenda.  With the neoliberal assault on public education, their view is to privatize education and make it a </a:t>
            </a:r>
            <a:r>
              <a:rPr lang="en-US" sz="1800" b="1" dirty="0" smtClean="0"/>
              <a:t>commodity </a:t>
            </a:r>
            <a:r>
              <a:rPr lang="en-US" sz="1800" b="1" dirty="0"/>
              <a:t>(English, </a:t>
            </a:r>
            <a:r>
              <a:rPr lang="en-US" sz="1800" b="1" dirty="0" smtClean="0"/>
              <a:t>2014).   </a:t>
            </a:r>
            <a:r>
              <a:rPr lang="en-US" sz="1800" b="1" dirty="0"/>
              <a:t>By doing this, the neoliberal agenda is trying to do away with public schools.   </a:t>
            </a:r>
            <a:r>
              <a:rPr lang="en-US" sz="1800" b="1" dirty="0" smtClean="0"/>
              <a:t>Their agenda is to push </a:t>
            </a:r>
            <a:r>
              <a:rPr lang="en-US" sz="1800" b="1" dirty="0"/>
              <a:t>for new </a:t>
            </a:r>
            <a:r>
              <a:rPr lang="en-US" sz="1800" b="1" dirty="0" smtClean="0"/>
              <a:t>a educational model, </a:t>
            </a:r>
            <a:r>
              <a:rPr lang="en-US" sz="1800" b="1" dirty="0"/>
              <a:t>transferring public education </a:t>
            </a:r>
            <a:r>
              <a:rPr lang="en-US" sz="1800" b="1" dirty="0" smtClean="0"/>
              <a:t>to a </a:t>
            </a:r>
            <a:r>
              <a:rPr lang="en-US" sz="1800" b="1" dirty="0"/>
              <a:t>school voucher program that intends to make a profit (English, </a:t>
            </a:r>
            <a:r>
              <a:rPr lang="en-US" sz="1800" b="1" dirty="0" smtClean="0"/>
              <a:t>2014).  </a:t>
            </a:r>
            <a:r>
              <a:rPr lang="en-US" sz="1800" b="1" dirty="0"/>
              <a:t>With the increase of school choice or charter schools, local school districts are losing money to these for-profit schools. Charter schools on the other hand are publicly funded schools </a:t>
            </a:r>
            <a:r>
              <a:rPr lang="en-US" sz="1800" b="1" dirty="0" smtClean="0"/>
              <a:t>and are freed </a:t>
            </a:r>
            <a:r>
              <a:rPr lang="en-US" sz="1800" b="1" dirty="0"/>
              <a:t>from public school system rules and regulations in exchange for lack luster accountability from states to produce positive, measurable </a:t>
            </a:r>
            <a:r>
              <a:rPr lang="en-US" sz="1800" b="1" dirty="0" smtClean="0"/>
              <a:t>student results.  Therefore, public schools are traded in for profit based education corporations that care more for financial profit than the individual education of students.  English (2014) explains, “When education is about making a profit then that’s what it becomes first and foremost, a means to make a profit.  Everything else becomes secondary” (p. 37).</a:t>
            </a:r>
          </a:p>
        </p:txBody>
      </p:sp>
    </p:spTree>
    <p:extLst>
      <p:ext uri="{BB962C8B-B14F-4D97-AF65-F5344CB8AC3E}">
        <p14:creationId xmlns:p14="http://schemas.microsoft.com/office/powerpoint/2010/main" val="38318369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Self-reflection</a:t>
            </a:r>
            <a:endParaRPr lang="en-US" dirty="0"/>
          </a:p>
        </p:txBody>
      </p:sp>
      <p:sp>
        <p:nvSpPr>
          <p:cNvPr id="5" name="Content Placeholder 4"/>
          <p:cNvSpPr>
            <a:spLocks noGrp="1"/>
          </p:cNvSpPr>
          <p:nvPr>
            <p:ph idx="1"/>
          </p:nvPr>
        </p:nvSpPr>
        <p:spPr>
          <a:xfrm>
            <a:off x="1251678" y="1277007"/>
            <a:ext cx="10178322" cy="5344510"/>
          </a:xfrm>
        </p:spPr>
        <p:txBody>
          <a:bodyPr>
            <a:normAutofit/>
          </a:bodyPr>
          <a:lstStyle/>
          <a:p>
            <a:r>
              <a:rPr lang="en-US" b="1" dirty="0"/>
              <a:t>What did you learn about your school community through this process</a:t>
            </a:r>
            <a:r>
              <a:rPr lang="en-US" b="1" dirty="0" smtClean="0"/>
              <a:t>?</a:t>
            </a:r>
          </a:p>
          <a:p>
            <a:pPr lvl="1"/>
            <a:r>
              <a:rPr lang="en-US" b="1" dirty="0" smtClean="0"/>
              <a:t>I learned through this process that my school community is deeply committed to the students at Bridges Learning Center.  </a:t>
            </a:r>
          </a:p>
          <a:p>
            <a:r>
              <a:rPr lang="en-US" b="1" dirty="0"/>
              <a:t>What did you learn about yourself throughout this process</a:t>
            </a:r>
            <a:r>
              <a:rPr lang="en-US" b="1" dirty="0" smtClean="0"/>
              <a:t>?</a:t>
            </a:r>
          </a:p>
          <a:p>
            <a:pPr lvl="1"/>
            <a:r>
              <a:rPr lang="en-US" b="1" dirty="0" smtClean="0"/>
              <a:t>I learned about myself throughout this process that I too am deeply committed to Bridges Learning Center.  I have had several opportunities to move educational settings within my district, but it is through my drive and commitment to this population of students that keeps me at this school.</a:t>
            </a:r>
          </a:p>
          <a:p>
            <a:r>
              <a:rPr lang="en-US" b="1" dirty="0"/>
              <a:t>To what extent did the structure of this project influence school culture? Climate? If yes, how so? If not, why not</a:t>
            </a:r>
            <a:r>
              <a:rPr lang="en-US" b="1" dirty="0" smtClean="0"/>
              <a:t>?</a:t>
            </a:r>
          </a:p>
          <a:p>
            <a:pPr lvl="1"/>
            <a:r>
              <a:rPr lang="en-US" b="1" dirty="0" smtClean="0"/>
              <a:t>The structure and design of this project influenced the school culture and climate by identifying two challenges facing our school.  With research-based solutions, an action plan was created along with a timeline for implementation to address the two challenges: staff retention and improving the </a:t>
            </a:r>
            <a:r>
              <a:rPr lang="en-US" b="1" dirty="0"/>
              <a:t>connection from home to school </a:t>
            </a:r>
            <a:r>
              <a:rPr lang="en-US" b="1" dirty="0" smtClean="0"/>
              <a:t>to expand parental </a:t>
            </a:r>
            <a:r>
              <a:rPr lang="en-US" b="1" dirty="0"/>
              <a:t>involvement.</a:t>
            </a:r>
            <a:r>
              <a:rPr lang="en-US" b="1" dirty="0" smtClean="0"/>
              <a:t>  </a:t>
            </a:r>
          </a:p>
        </p:txBody>
      </p:sp>
    </p:spTree>
    <p:extLst>
      <p:ext uri="{BB962C8B-B14F-4D97-AF65-F5344CB8AC3E}">
        <p14:creationId xmlns:p14="http://schemas.microsoft.com/office/powerpoint/2010/main" val="1220607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Self-reflection</a:t>
            </a:r>
            <a:endParaRPr lang="en-US" dirty="0"/>
          </a:p>
        </p:txBody>
      </p:sp>
      <p:sp>
        <p:nvSpPr>
          <p:cNvPr id="5" name="Content Placeholder 4"/>
          <p:cNvSpPr>
            <a:spLocks noGrp="1"/>
          </p:cNvSpPr>
          <p:nvPr>
            <p:ph idx="1"/>
          </p:nvPr>
        </p:nvSpPr>
        <p:spPr>
          <a:xfrm>
            <a:off x="1251678" y="1277007"/>
            <a:ext cx="10178322" cy="5344510"/>
          </a:xfrm>
        </p:spPr>
        <p:txBody>
          <a:bodyPr>
            <a:normAutofit lnSpcReduction="10000"/>
          </a:bodyPr>
          <a:lstStyle/>
          <a:p>
            <a:r>
              <a:rPr lang="en-US" b="1" dirty="0" smtClean="0"/>
              <a:t>What </a:t>
            </a:r>
            <a:r>
              <a:rPr lang="en-US" b="1" dirty="0"/>
              <a:t>were the most critical issues facing the school community? How was this determined</a:t>
            </a:r>
            <a:r>
              <a:rPr lang="en-US" b="1" dirty="0" smtClean="0"/>
              <a:t>?</a:t>
            </a:r>
          </a:p>
          <a:p>
            <a:pPr lvl="1"/>
            <a:r>
              <a:rPr lang="en-US" b="1" dirty="0" smtClean="0"/>
              <a:t>The most critical issues facing the school community are the two challenges, staff retention and improving </a:t>
            </a:r>
            <a:r>
              <a:rPr lang="en-US" b="1" dirty="0"/>
              <a:t>the connection from home to school </a:t>
            </a:r>
            <a:r>
              <a:rPr lang="en-US" b="1" dirty="0" smtClean="0"/>
              <a:t>to </a:t>
            </a:r>
            <a:r>
              <a:rPr lang="en-US" b="1" dirty="0"/>
              <a:t>expand parent involvement</a:t>
            </a:r>
            <a:r>
              <a:rPr lang="en-US" b="1" dirty="0" smtClean="0"/>
              <a:t>.  This was determined through dialogue with the building principal, common belief survey, and dialogue with the School Climate Team.</a:t>
            </a:r>
          </a:p>
          <a:p>
            <a:r>
              <a:rPr lang="en-US" b="1" dirty="0"/>
              <a:t>To what extent, if any, did you deepen your understanding of American public school culture, politics, and reform? </a:t>
            </a:r>
            <a:endParaRPr lang="en-US" b="1" dirty="0" smtClean="0"/>
          </a:p>
          <a:p>
            <a:pPr lvl="1"/>
            <a:r>
              <a:rPr lang="en-US" b="1" dirty="0" smtClean="0"/>
              <a:t>This project and research has deepened my understanding of American public school culture, politics, and reform.  Schools today are faced with the constant changes within the political arena that impact the direction and focus of public schools.  Privatization, commodification and deregulation </a:t>
            </a:r>
            <a:r>
              <a:rPr lang="en-US" b="1" dirty="0"/>
              <a:t>are the new guiding categories through which schools, teachers, pedagogy and students are </a:t>
            </a:r>
            <a:r>
              <a:rPr lang="en-US" b="1" dirty="0" smtClean="0"/>
              <a:t>defined (English (2014).   English (2014) explains perfectly how I feel,</a:t>
            </a:r>
          </a:p>
          <a:p>
            <a:pPr marL="914400" lvl="2" indent="0">
              <a:buNone/>
            </a:pPr>
            <a:r>
              <a:rPr lang="en-US" b="1" dirty="0" smtClean="0"/>
              <a:t>“Most academics in the schools of education I know believe in the virtue of the common good.  They believe in social justice.  They see the schools as vital to the security of the nation and the promise of that nation reaching the highest ideals for </a:t>
            </a:r>
            <a:r>
              <a:rPr lang="en-US" b="1" i="1" dirty="0" smtClean="0"/>
              <a:t>all</a:t>
            </a:r>
            <a:r>
              <a:rPr lang="en-US" b="1" dirty="0" smtClean="0"/>
              <a:t>” (p. 57)</a:t>
            </a:r>
          </a:p>
          <a:p>
            <a:pPr lvl="1"/>
            <a:endParaRPr lang="en-US" b="1" dirty="0" smtClean="0"/>
          </a:p>
          <a:p>
            <a:pPr lvl="1"/>
            <a:endParaRPr lang="en-US" b="1" dirty="0" smtClean="0"/>
          </a:p>
          <a:p>
            <a:endParaRPr lang="en-US" b="1" dirty="0"/>
          </a:p>
        </p:txBody>
      </p:sp>
    </p:spTree>
    <p:extLst>
      <p:ext uri="{BB962C8B-B14F-4D97-AF65-F5344CB8AC3E}">
        <p14:creationId xmlns:p14="http://schemas.microsoft.com/office/powerpoint/2010/main" val="3248652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56005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28951" y="972457"/>
            <a:ext cx="10178322" cy="5522936"/>
          </a:xfrm>
          <a:solidFill>
            <a:schemeClr val="bg2"/>
          </a:solidFill>
        </p:spPr>
        <p:txBody>
          <a:bodyPr>
            <a:normAutofit/>
          </a:bodyPr>
          <a:lstStyle/>
          <a:p>
            <a:pPr marL="0" indent="0">
              <a:buNone/>
            </a:pPr>
            <a:r>
              <a:rPr lang="en-US" sz="1400" b="1" dirty="0" err="1"/>
              <a:t>Batey</a:t>
            </a:r>
            <a:r>
              <a:rPr lang="en-US" sz="1400" b="1" dirty="0"/>
              <a:t>, C. S. (1996). Parents are lifesavers: A handbook for parent involvement in the schools. Thousand Oaks, CA: 	Corwin Press, Inc</a:t>
            </a:r>
            <a:r>
              <a:rPr lang="en-US" sz="1400" b="1" dirty="0" smtClean="0"/>
              <a:t>.</a:t>
            </a:r>
          </a:p>
          <a:p>
            <a:pPr marL="0" indent="0">
              <a:buNone/>
            </a:pPr>
            <a:r>
              <a:rPr lang="en-US" sz="1400" b="1" dirty="0"/>
              <a:t>English, F. (2014). </a:t>
            </a:r>
            <a:r>
              <a:rPr lang="en-US" sz="1400" b="1" i="1" dirty="0"/>
              <a:t>Educational leadership in the age of greed</a:t>
            </a:r>
            <a:r>
              <a:rPr lang="en-US" sz="1400" b="1" dirty="0"/>
              <a:t>. NCPEA Publications</a:t>
            </a:r>
            <a:endParaRPr lang="en-US" sz="1400" b="1" dirty="0" smtClean="0"/>
          </a:p>
          <a:p>
            <a:pPr marL="0" indent="0">
              <a:buNone/>
            </a:pPr>
            <a:r>
              <a:rPr lang="en-US" sz="1400" b="1" dirty="0" err="1"/>
              <a:t>Feinman-Nemser</a:t>
            </a:r>
            <a:r>
              <a:rPr lang="en-US" sz="1400" b="1" dirty="0"/>
              <a:t>, S., Carver, C., </a:t>
            </a:r>
            <a:r>
              <a:rPr lang="en-US" sz="1400" b="1" dirty="0" err="1"/>
              <a:t>Schwille</a:t>
            </a:r>
            <a:r>
              <a:rPr lang="en-US" sz="1400" b="1" dirty="0"/>
              <a:t>, S., </a:t>
            </a:r>
            <a:r>
              <a:rPr lang="en-US" sz="1400" b="1" dirty="0" err="1"/>
              <a:t>Yusko</a:t>
            </a:r>
            <a:r>
              <a:rPr lang="en-US" sz="1400" b="1" dirty="0"/>
              <a:t>, B, (1999). Beyond support: taking new teachers seriously 	as learners’, In </a:t>
            </a:r>
            <a:r>
              <a:rPr lang="en-US" sz="1400" b="1" dirty="0" err="1"/>
              <a:t>Schere</a:t>
            </a:r>
            <a:r>
              <a:rPr lang="en-US" sz="1400" b="1" dirty="0"/>
              <a:t>, M. (Ed.). </a:t>
            </a:r>
            <a:r>
              <a:rPr lang="en-US" sz="1400" b="1" i="1" dirty="0"/>
              <a:t>A Better Beginning: Supporting and Mentoring New Teachers, 	</a:t>
            </a:r>
            <a:r>
              <a:rPr lang="en-US" sz="1400" b="1" dirty="0"/>
              <a:t>Alexandria, VA, Association for Supervision and Curriculum Development, pp.3-12</a:t>
            </a:r>
            <a:r>
              <a:rPr lang="en-US" sz="1400" b="1" dirty="0" smtClean="0"/>
              <a:t>.</a:t>
            </a:r>
          </a:p>
          <a:p>
            <a:pPr marL="0" lvl="0" indent="0">
              <a:buNone/>
            </a:pPr>
            <a:r>
              <a:rPr lang="en-US" sz="1400" b="1" dirty="0"/>
              <a:t>Marshall, C., &amp; </a:t>
            </a:r>
            <a:r>
              <a:rPr lang="en-US" sz="1400" b="1" dirty="0" err="1"/>
              <a:t>Gerstl</a:t>
            </a:r>
            <a:r>
              <a:rPr lang="en-US" sz="1400" b="1" dirty="0"/>
              <a:t>-Pepin, C. (2004). </a:t>
            </a:r>
            <a:r>
              <a:rPr lang="en-US" sz="1400" b="1" i="1" dirty="0"/>
              <a:t>Reframing educational politics for social justice</a:t>
            </a:r>
            <a:r>
              <a:rPr lang="en-US" sz="1400" b="1" dirty="0"/>
              <a:t>. Thousand Oaks, CA: Allyn </a:t>
            </a:r>
            <a:r>
              <a:rPr lang="en-US" sz="1400" b="1" dirty="0" smtClean="0"/>
              <a:t>	Bacon</a:t>
            </a:r>
            <a:r>
              <a:rPr lang="en-US" sz="1400" b="1" dirty="0"/>
              <a:t>.</a:t>
            </a:r>
          </a:p>
          <a:p>
            <a:pPr marL="0" indent="0">
              <a:buNone/>
            </a:pPr>
            <a:r>
              <a:rPr lang="en-US" sz="1400" b="1" dirty="0" smtClean="0"/>
              <a:t>Marshall, C. &amp; </a:t>
            </a:r>
            <a:r>
              <a:rPr lang="en-US" sz="1400" b="1" dirty="0" err="1" smtClean="0"/>
              <a:t>Oliva</a:t>
            </a:r>
            <a:r>
              <a:rPr lang="en-US" sz="1400" b="1" dirty="0" smtClean="0"/>
              <a:t>, M. (2006). Leadership for social justice: Making revolutions in education (2</a:t>
            </a:r>
            <a:r>
              <a:rPr lang="en-US" sz="1400" b="1" baseline="30000" dirty="0" smtClean="0"/>
              <a:t>nd</a:t>
            </a:r>
            <a:r>
              <a:rPr lang="en-US" sz="1400" b="1" dirty="0" smtClean="0"/>
              <a:t> Ed.). Boston, MA: 	Pearson/Allyn and Bacon.</a:t>
            </a:r>
          </a:p>
          <a:p>
            <a:pPr marL="0" indent="0">
              <a:buNone/>
            </a:pPr>
            <a:r>
              <a:rPr lang="en-US" sz="1400" b="1" dirty="0" err="1"/>
              <a:t>Marzano</a:t>
            </a:r>
            <a:r>
              <a:rPr lang="en-US" sz="1400" b="1" dirty="0"/>
              <a:t>, R. J., Waters, T., &amp; McNulty, B. A. (2005). School leadership that works: From Research to results. Alexandria, </a:t>
            </a:r>
            <a:r>
              <a:rPr lang="en-US" sz="1400" b="1" dirty="0" smtClean="0"/>
              <a:t>	VA</a:t>
            </a:r>
            <a:r>
              <a:rPr lang="en-US" sz="1400" b="1" dirty="0"/>
              <a:t>: Association for Supervision and Curriculum Development. </a:t>
            </a:r>
            <a:endParaRPr lang="en-US" sz="1400" b="1" dirty="0" smtClean="0"/>
          </a:p>
          <a:p>
            <a:pPr marL="0" indent="0">
              <a:buNone/>
            </a:pPr>
            <a:r>
              <a:rPr lang="en-US" sz="1400" b="1" dirty="0" err="1"/>
              <a:t>Moir</a:t>
            </a:r>
            <a:r>
              <a:rPr lang="en-US" sz="1400" b="1" dirty="0"/>
              <a:t>, E. (1999). The stages of a teacher’s first year. In </a:t>
            </a:r>
            <a:r>
              <a:rPr lang="en-US" sz="1400" b="1" dirty="0" err="1"/>
              <a:t>Sherer</a:t>
            </a:r>
            <a:r>
              <a:rPr lang="en-US" sz="1400" b="1" dirty="0"/>
              <a:t>, M (Ed). </a:t>
            </a:r>
            <a:r>
              <a:rPr lang="en-US" sz="1400" b="1" i="1" dirty="0"/>
              <a:t>Better </a:t>
            </a:r>
            <a:r>
              <a:rPr lang="en-US" sz="1400" b="1" i="1" dirty="0" smtClean="0"/>
              <a:t>Beginnings</a:t>
            </a:r>
            <a:r>
              <a:rPr lang="en-US" sz="1400" b="1" i="1" dirty="0"/>
              <a:t>: Supporting and </a:t>
            </a:r>
            <a:r>
              <a:rPr lang="en-US" sz="1400" b="1" i="1" dirty="0" smtClean="0"/>
              <a:t>Mentoring 	New Teachers</a:t>
            </a:r>
            <a:r>
              <a:rPr lang="en-US" sz="1400" b="1" dirty="0"/>
              <a:t>. Alexandria, VA, 	Association for Supervision and Curriculum Development, pp.19-23.</a:t>
            </a:r>
          </a:p>
          <a:p>
            <a:pPr marL="0" indent="0">
              <a:buNone/>
            </a:pPr>
            <a:r>
              <a:rPr lang="en-US" sz="1400" b="1" dirty="0" smtClean="0"/>
              <a:t>Tomlinson</a:t>
            </a:r>
            <a:r>
              <a:rPr lang="en-US" sz="1400" b="1" dirty="0"/>
              <a:t>, S.G. (1996). Welcoming parents at your school: Strategies that work. </a:t>
            </a:r>
            <a:r>
              <a:rPr lang="en-US" sz="1400" b="1" dirty="0" smtClean="0"/>
              <a:t>(Special Report</a:t>
            </a:r>
            <a:r>
              <a:rPr lang="en-US" sz="1400" b="1" dirty="0"/>
              <a:t>). ERIC </a:t>
            </a:r>
            <a:r>
              <a:rPr lang="en-US" sz="1400" b="1" dirty="0" smtClean="0"/>
              <a:t>	Clearinghouse </a:t>
            </a:r>
            <a:r>
              <a:rPr lang="en-US" sz="1400" b="1" dirty="0"/>
              <a:t>on Reading, English, and </a:t>
            </a:r>
            <a:r>
              <a:rPr lang="en-US" sz="1400" b="1" dirty="0" smtClean="0"/>
              <a:t>Communication</a:t>
            </a:r>
            <a:r>
              <a:rPr lang="en-US" sz="1400" b="1" dirty="0"/>
              <a:t>, Bloomington</a:t>
            </a:r>
            <a:r>
              <a:rPr lang="en-US" sz="1400" b="1" dirty="0" smtClean="0"/>
              <a:t>, IN</a:t>
            </a:r>
            <a:r>
              <a:rPr lang="en-US" sz="1400" b="1" dirty="0"/>
              <a:t>. </a:t>
            </a:r>
            <a:r>
              <a:rPr lang="en-US" sz="1400" b="1" dirty="0" smtClean="0"/>
              <a:t>	</a:t>
            </a:r>
            <a:r>
              <a:rPr lang="en-US" sz="1400" b="1" dirty="0" smtClean="0">
                <a:solidFill>
                  <a:schemeClr val="tx1"/>
                </a:solidFill>
                <a:hlinkClick r:id="rId2"/>
              </a:rPr>
              <a:t>http</a:t>
            </a:r>
            <a:r>
              <a:rPr lang="en-US" sz="1400" b="1" dirty="0">
                <a:solidFill>
                  <a:schemeClr val="tx1"/>
                </a:solidFill>
                <a:hlinkClick r:id="rId2"/>
              </a:rPr>
              <a:t>://</a:t>
            </a:r>
            <a:r>
              <a:rPr lang="en-US" sz="1400" b="1" dirty="0" smtClean="0">
                <a:solidFill>
                  <a:schemeClr val="tx1"/>
                </a:solidFill>
                <a:hlinkClick r:id="rId2"/>
              </a:rPr>
              <a:t>files.eric.ed.gov/fulltext/ED404703.pdf</a:t>
            </a:r>
            <a:endParaRPr lang="en-US" sz="1400" b="1" dirty="0" smtClean="0">
              <a:solidFill>
                <a:schemeClr val="tx1"/>
              </a:solidFill>
            </a:endParaRPr>
          </a:p>
          <a:p>
            <a:pPr marL="0" indent="0">
              <a:buNone/>
            </a:pPr>
            <a:endParaRPr lang="en-US" sz="1400" b="1" dirty="0" smtClean="0"/>
          </a:p>
        </p:txBody>
      </p:sp>
    </p:spTree>
    <p:extLst>
      <p:ext uri="{BB962C8B-B14F-4D97-AF65-F5344CB8AC3E}">
        <p14:creationId xmlns:p14="http://schemas.microsoft.com/office/powerpoint/2010/main" val="2812959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climate team</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smtClean="0"/>
              <a:t>Kyrstn Was: Instructional Coach</a:t>
            </a:r>
          </a:p>
          <a:p>
            <a:r>
              <a:rPr lang="en-US" sz="2800" b="1" dirty="0" smtClean="0"/>
              <a:t>Stephanie Davis: Principal</a:t>
            </a:r>
          </a:p>
          <a:p>
            <a:r>
              <a:rPr lang="en-US" sz="2800" b="1" dirty="0" smtClean="0"/>
              <a:t>Christopher Gruska: Assistant Principal</a:t>
            </a:r>
          </a:p>
          <a:p>
            <a:r>
              <a:rPr lang="en-US" sz="2800" b="1" dirty="0" smtClean="0"/>
              <a:t>Krissy Oeltjen: School Counselor</a:t>
            </a:r>
          </a:p>
          <a:p>
            <a:r>
              <a:rPr lang="en-US" sz="2800" b="1" dirty="0" smtClean="0"/>
              <a:t>Brian Hill: School Psychologist</a:t>
            </a:r>
          </a:p>
          <a:p>
            <a:r>
              <a:rPr lang="en-US" sz="2800" b="1" dirty="0" smtClean="0"/>
              <a:t>Lexi Matt: Intervention Specialist/3</a:t>
            </a:r>
            <a:r>
              <a:rPr lang="en-US" sz="2800" b="1" baseline="30000" dirty="0" smtClean="0"/>
              <a:t>rd</a:t>
            </a:r>
            <a:r>
              <a:rPr lang="en-US" sz="2800" b="1" dirty="0" smtClean="0"/>
              <a:t> Grade Teacher</a:t>
            </a:r>
          </a:p>
          <a:p>
            <a:r>
              <a:rPr lang="en-US" sz="2800" b="1" dirty="0" smtClean="0"/>
              <a:t>Jennifer Bechtel: Reading Specialist</a:t>
            </a:r>
            <a:endParaRPr lang="en-US" sz="2800" b="1" dirty="0"/>
          </a:p>
        </p:txBody>
      </p:sp>
    </p:spTree>
    <p:extLst>
      <p:ext uri="{BB962C8B-B14F-4D97-AF65-F5344CB8AC3E}">
        <p14:creationId xmlns:p14="http://schemas.microsoft.com/office/powerpoint/2010/main" val="3688087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a:t>
            </a:r>
            <a:endParaRPr lang="en-US" dirty="0"/>
          </a:p>
        </p:txBody>
      </p:sp>
      <p:sp>
        <p:nvSpPr>
          <p:cNvPr id="3" name="Text Placeholder 2"/>
          <p:cNvSpPr>
            <a:spLocks noGrp="1"/>
          </p:cNvSpPr>
          <p:nvPr>
            <p:ph type="body" idx="1"/>
          </p:nvPr>
        </p:nvSpPr>
        <p:spPr/>
        <p:txBody>
          <a:bodyPr/>
          <a:lstStyle/>
          <a:p>
            <a:r>
              <a:rPr lang="en-US" dirty="0" smtClean="0"/>
              <a:t>Discussion with school leader</a:t>
            </a:r>
            <a:endParaRPr lang="en-US" dirty="0"/>
          </a:p>
        </p:txBody>
      </p:sp>
    </p:spTree>
    <p:extLst>
      <p:ext uri="{BB962C8B-B14F-4D97-AF65-F5344CB8AC3E}">
        <p14:creationId xmlns:p14="http://schemas.microsoft.com/office/powerpoint/2010/main" val="138271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2286001"/>
            <a:ext cx="10178322" cy="4133849"/>
          </a:xfrm>
        </p:spPr>
        <p:txBody>
          <a:bodyPr>
            <a:normAutofit fontScale="70000" lnSpcReduction="20000"/>
          </a:bodyPr>
          <a:lstStyle/>
          <a:p>
            <a:r>
              <a:rPr lang="en-US" sz="3200" b="1" dirty="0" smtClean="0"/>
              <a:t>Met with my principal and discussed school culture and climate and the nature of the inquiry based project.</a:t>
            </a:r>
          </a:p>
          <a:p>
            <a:pPr lvl="1"/>
            <a:r>
              <a:rPr lang="en-US" sz="2800" dirty="0"/>
              <a:t>A school culture must have every member of a school community — teachers, students, family members — work together toward the school’s shared </a:t>
            </a:r>
            <a:r>
              <a:rPr lang="en-US" sz="2800" dirty="0" smtClean="0"/>
              <a:t>vision. – Building Principal</a:t>
            </a:r>
            <a:endParaRPr lang="en-US" sz="2600" b="1" dirty="0" smtClean="0"/>
          </a:p>
          <a:p>
            <a:r>
              <a:rPr lang="en-US" sz="3200" b="1" dirty="0" smtClean="0"/>
              <a:t>During my conversation with the principal,  the principal decided the most crucial issue affecting the school’s </a:t>
            </a:r>
            <a:r>
              <a:rPr lang="en-US" sz="3200" b="1" dirty="0"/>
              <a:t>culture and </a:t>
            </a:r>
            <a:r>
              <a:rPr lang="en-US" sz="3200" b="1" dirty="0" smtClean="0"/>
              <a:t>climate that has a profound impact on students</a:t>
            </a:r>
            <a:r>
              <a:rPr lang="en-US" sz="3200" b="1" dirty="0"/>
              <a:t>' </a:t>
            </a:r>
            <a:r>
              <a:rPr lang="en-US" sz="3200" b="1" dirty="0" smtClean="0"/>
              <a:t>learning was parental/guardian connection.</a:t>
            </a:r>
            <a:endParaRPr lang="en-US" sz="3200" b="1" dirty="0"/>
          </a:p>
          <a:p>
            <a:r>
              <a:rPr lang="en-US" sz="3200" b="1" dirty="0" smtClean="0"/>
              <a:t>The </a:t>
            </a:r>
            <a:r>
              <a:rPr lang="en-US" sz="3200" b="1" dirty="0"/>
              <a:t>over arching theme throughout this critical dialogue was how to improve the connection from home to school and expand parent involvement</a:t>
            </a:r>
            <a:r>
              <a:rPr lang="en-US" sz="3200" b="1" dirty="0" smtClean="0"/>
              <a:t>.</a:t>
            </a:r>
          </a:p>
          <a:p>
            <a:endParaRPr lang="en-US" sz="2800" b="1" dirty="0"/>
          </a:p>
        </p:txBody>
      </p:sp>
      <p:sp>
        <p:nvSpPr>
          <p:cNvPr id="4" name="Title 1"/>
          <p:cNvSpPr>
            <a:spLocks noGrp="1"/>
          </p:cNvSpPr>
          <p:nvPr>
            <p:ph type="title"/>
          </p:nvPr>
        </p:nvSpPr>
        <p:spPr/>
        <p:txBody>
          <a:bodyPr>
            <a:normAutofit/>
          </a:bodyPr>
          <a:lstStyle/>
          <a:p>
            <a:r>
              <a:rPr lang="en-US" dirty="0" smtClean="0"/>
              <a:t>conversation with Principal</a:t>
            </a:r>
            <a:endParaRPr lang="en-US" dirty="0"/>
          </a:p>
        </p:txBody>
      </p:sp>
    </p:spTree>
    <p:extLst>
      <p:ext uri="{BB962C8B-B14F-4D97-AF65-F5344CB8AC3E}">
        <p14:creationId xmlns:p14="http://schemas.microsoft.com/office/powerpoint/2010/main" val="361336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 learned from my conversation with Principal</a:t>
            </a:r>
            <a:endParaRPr lang="en-US" dirty="0"/>
          </a:p>
        </p:txBody>
      </p:sp>
      <p:sp>
        <p:nvSpPr>
          <p:cNvPr id="3" name="Content Placeholder 2"/>
          <p:cNvSpPr>
            <a:spLocks noGrp="1"/>
          </p:cNvSpPr>
          <p:nvPr>
            <p:ph idx="1"/>
          </p:nvPr>
        </p:nvSpPr>
        <p:spPr/>
        <p:txBody>
          <a:bodyPr>
            <a:normAutofit/>
          </a:bodyPr>
          <a:lstStyle/>
          <a:p>
            <a:r>
              <a:rPr lang="en-US" b="1" dirty="0" smtClean="0"/>
              <a:t>Based on the conversation with the principal, her main concern is impacting our school’s home connection. </a:t>
            </a:r>
          </a:p>
          <a:p>
            <a:r>
              <a:rPr lang="en-US" b="1" dirty="0" smtClean="0"/>
              <a:t>The school’s home connection needs to address:</a:t>
            </a:r>
          </a:p>
          <a:p>
            <a:pPr lvl="1"/>
            <a:r>
              <a:rPr lang="en-US" b="1" dirty="0" smtClean="0"/>
              <a:t>Helping families learn new strategies to support their students’ academic needs.</a:t>
            </a:r>
          </a:p>
          <a:p>
            <a:pPr lvl="1"/>
            <a:r>
              <a:rPr lang="en-US" b="1" dirty="0" smtClean="0"/>
              <a:t>Building a trusting relationship with families.</a:t>
            </a:r>
          </a:p>
          <a:p>
            <a:pPr lvl="2"/>
            <a:r>
              <a:rPr lang="en-US" b="1" dirty="0"/>
              <a:t>Home Visits/Off-site Visits: Making positive contact and building positive relationships with families</a:t>
            </a:r>
          </a:p>
          <a:p>
            <a:pPr lvl="2"/>
            <a:r>
              <a:rPr lang="en-US" b="1" dirty="0"/>
              <a:t>Create formal and informal opportunities to build trust between home and school</a:t>
            </a:r>
          </a:p>
          <a:p>
            <a:pPr lvl="1"/>
            <a:endParaRPr lang="en-US" b="1" dirty="0" smtClean="0"/>
          </a:p>
          <a:p>
            <a:endParaRPr lang="en-US" b="1" dirty="0"/>
          </a:p>
        </p:txBody>
      </p:sp>
    </p:spTree>
    <p:extLst>
      <p:ext uri="{BB962C8B-B14F-4D97-AF65-F5344CB8AC3E}">
        <p14:creationId xmlns:p14="http://schemas.microsoft.com/office/powerpoint/2010/main" val="2349646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Custom 8">
      <a:majorFont>
        <a:latin typeface="Showcard Gothic"/>
        <a:ea typeface=""/>
        <a:cs typeface=""/>
      </a:majorFont>
      <a:minorFont>
        <a:latin typeface="Century Gothic"/>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TF10001106</Template>
  <TotalTime>11184</TotalTime>
  <Words>4918</Words>
  <Application>Microsoft Office PowerPoint</Application>
  <PresentationFormat>Custom</PresentationFormat>
  <Paragraphs>472</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Badge</vt:lpstr>
      <vt:lpstr>Culture/climate Survey:  Home connection  &amp;  Staff Retention  </vt:lpstr>
      <vt:lpstr>Section 1</vt:lpstr>
      <vt:lpstr>Purpose of this project…</vt:lpstr>
      <vt:lpstr>the culture of the united states  education today</vt:lpstr>
      <vt:lpstr>the culture of the united states  education today</vt:lpstr>
      <vt:lpstr>School climate team</vt:lpstr>
      <vt:lpstr>Section 2</vt:lpstr>
      <vt:lpstr>conversation with Principal</vt:lpstr>
      <vt:lpstr>What I learned from my conversation with Principal</vt:lpstr>
      <vt:lpstr>Responding to questions</vt:lpstr>
      <vt:lpstr>Responding to questions</vt:lpstr>
      <vt:lpstr>Section 3</vt:lpstr>
      <vt:lpstr>School climate team</vt:lpstr>
      <vt:lpstr>School climate team</vt:lpstr>
      <vt:lpstr>What role does each member play on this team?</vt:lpstr>
      <vt:lpstr>Critical Dialogue:  the Process of selecting School Community stakeholders</vt:lpstr>
      <vt:lpstr>Common beliefs survey</vt:lpstr>
      <vt:lpstr>Common beliefs survey</vt:lpstr>
      <vt:lpstr>survey questions used to gather team insights</vt:lpstr>
      <vt:lpstr>Section 4</vt:lpstr>
      <vt:lpstr>Results of findings</vt:lpstr>
      <vt:lpstr>Results of findings</vt:lpstr>
      <vt:lpstr>Results of findings</vt:lpstr>
      <vt:lpstr>Results of findings</vt:lpstr>
      <vt:lpstr>Results of findings</vt:lpstr>
      <vt:lpstr>Additional dialogue with Team members</vt:lpstr>
      <vt:lpstr>Critical Dialogue:  Staff retention</vt:lpstr>
      <vt:lpstr>Critical Dialogue:  Staff retention</vt:lpstr>
      <vt:lpstr>Results shared with Principal </vt:lpstr>
      <vt:lpstr>Reflection</vt:lpstr>
      <vt:lpstr>Section 5</vt:lpstr>
      <vt:lpstr>4 strengths</vt:lpstr>
      <vt:lpstr>2 challenges </vt:lpstr>
      <vt:lpstr>Challenge 1:  Home Connection</vt:lpstr>
      <vt:lpstr>Challenge 1:  Home Connection</vt:lpstr>
      <vt:lpstr>Challenge 2:  Staff Retention</vt:lpstr>
      <vt:lpstr>Challenge 2:  Staff Retention</vt:lpstr>
      <vt:lpstr>PowerPoint Presentation</vt:lpstr>
      <vt:lpstr>PowerPoint Presentation</vt:lpstr>
      <vt:lpstr>PowerPoint Presentation</vt:lpstr>
      <vt:lpstr>Section 6</vt:lpstr>
      <vt:lpstr>Presentation of Project</vt:lpstr>
      <vt:lpstr>PowerPoint Presentation</vt:lpstr>
      <vt:lpstr>PowerPoint Presentation</vt:lpstr>
      <vt:lpstr>PowerPoint Presentation</vt:lpstr>
      <vt:lpstr>PowerPoint Presentation</vt:lpstr>
      <vt:lpstr>PowerPoint Presentation</vt:lpstr>
      <vt:lpstr>PowerPoint Presentation</vt:lpstr>
      <vt:lpstr>Section 7</vt:lpstr>
      <vt:lpstr>Self-reflection</vt:lpstr>
      <vt:lpstr>Self-reflection</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 Kyrstn</dc:creator>
  <cp:lastModifiedBy>APS</cp:lastModifiedBy>
  <cp:revision>164</cp:revision>
  <cp:lastPrinted>2016-04-26T18:21:44Z</cp:lastPrinted>
  <dcterms:created xsi:type="dcterms:W3CDTF">2015-09-21T23:08:53Z</dcterms:created>
  <dcterms:modified xsi:type="dcterms:W3CDTF">2016-04-26T18:26:39Z</dcterms:modified>
</cp:coreProperties>
</file>