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74"/>
  </p:notesMasterIdLst>
  <p:handoutMasterIdLst>
    <p:handoutMasterId r:id="rId75"/>
  </p:handoutMasterIdLst>
  <p:sldIdLst>
    <p:sldId id="256" r:id="rId2"/>
    <p:sldId id="281" r:id="rId3"/>
    <p:sldId id="257" r:id="rId4"/>
    <p:sldId id="276" r:id="rId5"/>
    <p:sldId id="275" r:id="rId6"/>
    <p:sldId id="287" r:id="rId7"/>
    <p:sldId id="258" r:id="rId8"/>
    <p:sldId id="282" r:id="rId9"/>
    <p:sldId id="259" r:id="rId10"/>
    <p:sldId id="283" r:id="rId11"/>
    <p:sldId id="284" r:id="rId12"/>
    <p:sldId id="278" r:id="rId13"/>
    <p:sldId id="290" r:id="rId14"/>
    <p:sldId id="285" r:id="rId15"/>
    <p:sldId id="291" r:id="rId16"/>
    <p:sldId id="279" r:id="rId17"/>
    <p:sldId id="295" r:id="rId18"/>
    <p:sldId id="296" r:id="rId19"/>
    <p:sldId id="286" r:id="rId20"/>
    <p:sldId id="260" r:id="rId21"/>
    <p:sldId id="277" r:id="rId22"/>
    <p:sldId id="292" r:id="rId23"/>
    <p:sldId id="293" r:id="rId24"/>
    <p:sldId id="294" r:id="rId25"/>
    <p:sldId id="263" r:id="rId26"/>
    <p:sldId id="264" r:id="rId27"/>
    <p:sldId id="288" r:id="rId28"/>
    <p:sldId id="261" r:id="rId29"/>
    <p:sldId id="268" r:id="rId30"/>
    <p:sldId id="302" r:id="rId31"/>
    <p:sldId id="280" r:id="rId32"/>
    <p:sldId id="297" r:id="rId33"/>
    <p:sldId id="298" r:id="rId34"/>
    <p:sldId id="303" r:id="rId35"/>
    <p:sldId id="299" r:id="rId36"/>
    <p:sldId id="300" r:id="rId37"/>
    <p:sldId id="301" r:id="rId38"/>
    <p:sldId id="269" r:id="rId39"/>
    <p:sldId id="289" r:id="rId40"/>
    <p:sldId id="305" r:id="rId41"/>
    <p:sldId id="274" r:id="rId42"/>
    <p:sldId id="267" r:id="rId43"/>
    <p:sldId id="306" r:id="rId44"/>
    <p:sldId id="317" r:id="rId45"/>
    <p:sldId id="318" r:id="rId46"/>
    <p:sldId id="319" r:id="rId47"/>
    <p:sldId id="307" r:id="rId48"/>
    <p:sldId id="313" r:id="rId49"/>
    <p:sldId id="321" r:id="rId50"/>
    <p:sldId id="326" r:id="rId51"/>
    <p:sldId id="308" r:id="rId52"/>
    <p:sldId id="320" r:id="rId53"/>
    <p:sldId id="328" r:id="rId54"/>
    <p:sldId id="333" r:id="rId55"/>
    <p:sldId id="327" r:id="rId56"/>
    <p:sldId id="330" r:id="rId57"/>
    <p:sldId id="309" r:id="rId58"/>
    <p:sldId id="314" r:id="rId59"/>
    <p:sldId id="332" r:id="rId60"/>
    <p:sldId id="334" r:id="rId61"/>
    <p:sldId id="335" r:id="rId62"/>
    <p:sldId id="336" r:id="rId63"/>
    <p:sldId id="337" r:id="rId64"/>
    <p:sldId id="310" r:id="rId65"/>
    <p:sldId id="315" r:id="rId66"/>
    <p:sldId id="338" r:id="rId67"/>
    <p:sldId id="340" r:id="rId68"/>
    <p:sldId id="341" r:id="rId69"/>
    <p:sldId id="342" r:id="rId70"/>
    <p:sldId id="343" r:id="rId71"/>
    <p:sldId id="331" r:id="rId72"/>
    <p:sldId id="30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9467" autoAdjust="0"/>
  </p:normalViewPr>
  <p:slideViewPr>
    <p:cSldViewPr snapToGrid="0">
      <p:cViewPr>
        <p:scale>
          <a:sx n="66" d="100"/>
          <a:sy n="66" d="100"/>
        </p:scale>
        <p:origin x="-642" y="-264"/>
      </p:cViewPr>
      <p:guideLst>
        <p:guide orient="horz" pos="2160"/>
        <p:guide pos="3840"/>
      </p:guideLst>
    </p:cSldViewPr>
  </p:slideViewPr>
  <p:outlineViewPr>
    <p:cViewPr>
      <p:scale>
        <a:sx n="33" d="100"/>
        <a:sy n="33" d="100"/>
      </p:scale>
      <p:origin x="0" y="16956"/>
    </p:cViewPr>
  </p:outlineViewPr>
  <p:notesTextViewPr>
    <p:cViewPr>
      <p:scale>
        <a:sx n="1" d="1"/>
        <a:sy n="1" d="1"/>
      </p:scale>
      <p:origin x="0" y="0"/>
    </p:cViewPr>
  </p:notesTextViewPr>
  <p:sorterViewPr>
    <p:cViewPr>
      <p:scale>
        <a:sx n="75" d="100"/>
        <a:sy n="75" d="100"/>
      </p:scale>
      <p:origin x="0" y="4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dirty="0">
                <a:latin typeface="+mn-lt"/>
              </a:rPr>
              <a:t>Teacher's </a:t>
            </a:r>
            <a:r>
              <a:rPr lang="en-US" sz="3600" dirty="0" smtClean="0">
                <a:latin typeface="+mn-lt"/>
              </a:rPr>
              <a:t>Education</a:t>
            </a:r>
            <a:endParaRPr lang="en-US" sz="3600" dirty="0">
              <a:latin typeface="+mn-lt"/>
            </a:endParaRPr>
          </a:p>
        </c:rich>
      </c:tx>
      <c:layout>
        <c:manualLayout>
          <c:xMode val="edge"/>
          <c:yMode val="edge"/>
          <c:x val="0.22648137777099714"/>
          <c:y val="4.3390579386786088E-2"/>
        </c:manualLayout>
      </c:layout>
      <c:overlay val="0"/>
    </c:title>
    <c:autoTitleDeleted val="0"/>
    <c:plotArea>
      <c:layout/>
      <c:pieChart>
        <c:varyColors val="1"/>
        <c:ser>
          <c:idx val="0"/>
          <c:order val="0"/>
          <c:tx>
            <c:strRef>
              <c:f>Sheet1!$B$1</c:f>
              <c:strCache>
                <c:ptCount val="1"/>
                <c:pt idx="0">
                  <c:v>Teacher's Eduction</c:v>
                </c:pt>
              </c:strCache>
            </c:strRef>
          </c:tx>
          <c:dLbls>
            <c:dLbl>
              <c:idx val="0"/>
              <c:layout/>
              <c:tx>
                <c:rich>
                  <a:bodyPr/>
                  <a:lstStyle/>
                  <a:p>
                    <a:r>
                      <a:rPr lang="en-US" sz="2800" b="1" dirty="0"/>
                      <a:t>29%</a:t>
                    </a:r>
                  </a:p>
                </c:rich>
              </c:tx>
              <c:showLegendKey val="0"/>
              <c:showVal val="0"/>
              <c:showCatName val="0"/>
              <c:showSerName val="0"/>
              <c:showPercent val="1"/>
              <c:showBubbleSize val="0"/>
            </c:dLbl>
            <c:dLbl>
              <c:idx val="1"/>
              <c:layout/>
              <c:tx>
                <c:rich>
                  <a:bodyPr/>
                  <a:lstStyle/>
                  <a:p>
                    <a:r>
                      <a:rPr lang="en-US" sz="2800" b="1" dirty="0"/>
                      <a:t>35%</a:t>
                    </a:r>
                  </a:p>
                </c:rich>
              </c:tx>
              <c:showLegendKey val="0"/>
              <c:showVal val="0"/>
              <c:showCatName val="0"/>
              <c:showSerName val="0"/>
              <c:showPercent val="1"/>
              <c:showBubbleSize val="0"/>
            </c:dLbl>
            <c:dLbl>
              <c:idx val="2"/>
              <c:layout>
                <c:manualLayout>
                  <c:x val="7.451000048605036E-2"/>
                  <c:y val="1.5818511107695672E-2"/>
                </c:manualLayout>
              </c:layout>
              <c:tx>
                <c:rich>
                  <a:bodyPr/>
                  <a:lstStyle/>
                  <a:p>
                    <a:r>
                      <a:rPr lang="en-US" sz="2800" b="1" dirty="0"/>
                      <a:t>24%</a:t>
                    </a:r>
                  </a:p>
                </c:rich>
              </c:tx>
              <c:showLegendKey val="0"/>
              <c:showVal val="0"/>
              <c:showCatName val="0"/>
              <c:showSerName val="0"/>
              <c:showPercent val="1"/>
              <c:showBubbleSize val="0"/>
            </c:dLbl>
            <c:dLbl>
              <c:idx val="3"/>
              <c:layout/>
              <c:tx>
                <c:rich>
                  <a:bodyPr/>
                  <a:lstStyle/>
                  <a:p>
                    <a:r>
                      <a:rPr lang="en-US" sz="2800" b="1" dirty="0"/>
                      <a:t>12%</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Sheet1!$A$2:$A$5</c:f>
              <c:strCache>
                <c:ptCount val="4"/>
                <c:pt idx="0">
                  <c:v>Bachelors of Science: General Education</c:v>
                </c:pt>
                <c:pt idx="1">
                  <c:v>Bachelors of Science: Special Education</c:v>
                </c:pt>
                <c:pt idx="2">
                  <c:v>Masters of Education: Special Education</c:v>
                </c:pt>
                <c:pt idx="3">
                  <c:v>Masters of Education: Other </c:v>
                </c:pt>
              </c:strCache>
            </c:strRef>
          </c:cat>
          <c:val>
            <c:numRef>
              <c:f>Sheet1!$B$2:$B$5</c:f>
              <c:numCache>
                <c:formatCode>General</c:formatCode>
                <c:ptCount val="4"/>
                <c:pt idx="0">
                  <c:v>5</c:v>
                </c:pt>
                <c:pt idx="1">
                  <c:v>6</c:v>
                </c:pt>
                <c:pt idx="2">
                  <c:v>4</c:v>
                </c:pt>
                <c:pt idx="3">
                  <c:v>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677007387965392"/>
          <c:y val="0.26981357007138213"/>
          <c:w val="0.33397066686108678"/>
          <c:h val="0.48513376981348977"/>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00118445459224E-2"/>
          <c:y val="2.7128449551016749E-2"/>
          <c:w val="0.89782552015435158"/>
          <c:h val="0.73276138395414048"/>
        </c:manualLayout>
      </c:layout>
      <c:lineChart>
        <c:grouping val="standard"/>
        <c:varyColors val="0"/>
        <c:ser>
          <c:idx val="0"/>
          <c:order val="0"/>
          <c:tx>
            <c:strRef>
              <c:f>Sheet1!$B$1</c:f>
              <c:strCache>
                <c:ptCount val="1"/>
                <c:pt idx="0">
                  <c:v>Instructional Time Lost</c:v>
                </c:pt>
              </c:strCache>
            </c:strRef>
          </c:tx>
          <c:spPr>
            <a:ln w="38100"/>
          </c:spPr>
          <c:marker>
            <c:symbol val="none"/>
          </c:marker>
          <c:cat>
            <c:strRef>
              <c:f>Sheet1!$A$2:$A$9</c:f>
              <c:strCache>
                <c:ptCount val="7"/>
                <c:pt idx="0">
                  <c:v>8-9am</c:v>
                </c:pt>
                <c:pt idx="1">
                  <c:v>9-10am</c:v>
                </c:pt>
                <c:pt idx="2">
                  <c:v>10-11am</c:v>
                </c:pt>
                <c:pt idx="3">
                  <c:v>11-12pm</c:v>
                </c:pt>
                <c:pt idx="4">
                  <c:v>12-1pm</c:v>
                </c:pt>
                <c:pt idx="5">
                  <c:v>1-2pm</c:v>
                </c:pt>
                <c:pt idx="6">
                  <c:v>2-2:30pm</c:v>
                </c:pt>
              </c:strCache>
            </c:strRef>
          </c:cat>
          <c:val>
            <c:numRef>
              <c:f>Sheet1!$B$2:$B$9</c:f>
              <c:numCache>
                <c:formatCode>General</c:formatCode>
                <c:ptCount val="8"/>
                <c:pt idx="0">
                  <c:v>0</c:v>
                </c:pt>
                <c:pt idx="1">
                  <c:v>1</c:v>
                </c:pt>
                <c:pt idx="2">
                  <c:v>2</c:v>
                </c:pt>
                <c:pt idx="3">
                  <c:v>3</c:v>
                </c:pt>
                <c:pt idx="4">
                  <c:v>2</c:v>
                </c:pt>
                <c:pt idx="5">
                  <c:v>1</c:v>
                </c:pt>
                <c:pt idx="6">
                  <c:v>2</c:v>
                </c:pt>
                <c:pt idx="7">
                  <c:v>0</c:v>
                </c:pt>
              </c:numCache>
            </c:numRef>
          </c:val>
          <c:smooth val="0"/>
        </c:ser>
        <c:ser>
          <c:idx val="1"/>
          <c:order val="1"/>
          <c:tx>
            <c:strRef>
              <c:f>Sheet1!$C$1</c:f>
              <c:strCache>
                <c:ptCount val="1"/>
                <c:pt idx="0">
                  <c:v>Column1</c:v>
                </c:pt>
              </c:strCache>
            </c:strRef>
          </c:tx>
          <c:marker>
            <c:symbol val="none"/>
          </c:marker>
          <c:cat>
            <c:strRef>
              <c:f>Sheet1!$A$2:$A$9</c:f>
              <c:strCache>
                <c:ptCount val="7"/>
                <c:pt idx="0">
                  <c:v>8-9am</c:v>
                </c:pt>
                <c:pt idx="1">
                  <c:v>9-10am</c:v>
                </c:pt>
                <c:pt idx="2">
                  <c:v>10-11am</c:v>
                </c:pt>
                <c:pt idx="3">
                  <c:v>11-12pm</c:v>
                </c:pt>
                <c:pt idx="4">
                  <c:v>12-1pm</c:v>
                </c:pt>
                <c:pt idx="5">
                  <c:v>1-2pm</c:v>
                </c:pt>
                <c:pt idx="6">
                  <c:v>2-2:30pm</c:v>
                </c:pt>
              </c:strCache>
            </c:strRef>
          </c:cat>
          <c:val>
            <c:numRef>
              <c:f>Sheet1!$C$2:$C$9</c:f>
              <c:numCache>
                <c:formatCode>General</c:formatCode>
                <c:ptCount val="8"/>
              </c:numCache>
            </c:numRef>
          </c:val>
          <c:smooth val="0"/>
        </c:ser>
        <c:ser>
          <c:idx val="2"/>
          <c:order val="2"/>
          <c:tx>
            <c:strRef>
              <c:f>Sheet1!$D$1</c:f>
              <c:strCache>
                <c:ptCount val="1"/>
                <c:pt idx="0">
                  <c:v>Column2</c:v>
                </c:pt>
              </c:strCache>
            </c:strRef>
          </c:tx>
          <c:marker>
            <c:symbol val="none"/>
          </c:marker>
          <c:cat>
            <c:strRef>
              <c:f>Sheet1!$A$2:$A$9</c:f>
              <c:strCache>
                <c:ptCount val="7"/>
                <c:pt idx="0">
                  <c:v>8-9am</c:v>
                </c:pt>
                <c:pt idx="1">
                  <c:v>9-10am</c:v>
                </c:pt>
                <c:pt idx="2">
                  <c:v>10-11am</c:v>
                </c:pt>
                <c:pt idx="3">
                  <c:v>11-12pm</c:v>
                </c:pt>
                <c:pt idx="4">
                  <c:v>12-1pm</c:v>
                </c:pt>
                <c:pt idx="5">
                  <c:v>1-2pm</c:v>
                </c:pt>
                <c:pt idx="6">
                  <c:v>2-2:30pm</c:v>
                </c:pt>
              </c:strCache>
            </c:strRef>
          </c:cat>
          <c:val>
            <c:numRef>
              <c:f>Sheet1!$D$2:$D$9</c:f>
              <c:numCache>
                <c:formatCode>General</c:formatCode>
                <c:ptCount val="8"/>
              </c:numCache>
            </c:numRef>
          </c:val>
          <c:smooth val="0"/>
        </c:ser>
        <c:dLbls>
          <c:showLegendKey val="0"/>
          <c:showVal val="0"/>
          <c:showCatName val="0"/>
          <c:showSerName val="0"/>
          <c:showPercent val="0"/>
          <c:showBubbleSize val="0"/>
        </c:dLbls>
        <c:marker val="1"/>
        <c:smooth val="0"/>
        <c:axId val="40555648"/>
        <c:axId val="40557184"/>
      </c:lineChart>
      <c:catAx>
        <c:axId val="40555648"/>
        <c:scaling>
          <c:orientation val="minMax"/>
        </c:scaling>
        <c:delete val="0"/>
        <c:axPos val="b"/>
        <c:numFmt formatCode="General" sourceLinked="1"/>
        <c:majorTickMark val="out"/>
        <c:minorTickMark val="none"/>
        <c:tickLblPos val="nextTo"/>
        <c:txPr>
          <a:bodyPr/>
          <a:lstStyle/>
          <a:p>
            <a:pPr>
              <a:defRPr b="1"/>
            </a:pPr>
            <a:endParaRPr lang="en-US"/>
          </a:p>
        </c:txPr>
        <c:crossAx val="40557184"/>
        <c:crosses val="autoZero"/>
        <c:auto val="1"/>
        <c:lblAlgn val="ctr"/>
        <c:lblOffset val="100"/>
        <c:noMultiLvlLbl val="0"/>
      </c:catAx>
      <c:valAx>
        <c:axId val="4055718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40555648"/>
        <c:crosses val="autoZero"/>
        <c:crossBetween val="between"/>
      </c:valAx>
      <c:spPr>
        <a:ln w="38100"/>
      </c:spPr>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pPr>
          <a:endParaRPr lang="en-US"/>
        </a:p>
      </c:txPr>
    </c:title>
    <c:autoTitleDeleted val="0"/>
    <c:plotArea>
      <c:layout/>
      <c:barChart>
        <c:barDir val="col"/>
        <c:grouping val="clustered"/>
        <c:varyColors val="0"/>
        <c:ser>
          <c:idx val="0"/>
          <c:order val="0"/>
          <c:tx>
            <c:strRef>
              <c:f>Sheet1!$B$1</c:f>
              <c:strCache>
                <c:ptCount val="1"/>
                <c:pt idx="0">
                  <c:v>Charges Filed (Arrests)</c:v>
                </c:pt>
              </c:strCache>
            </c:strRef>
          </c:tx>
          <c:invertIfNegative val="0"/>
          <c:cat>
            <c:strRef>
              <c:f>Sheet1!$A$2:$A$5</c:f>
              <c:strCache>
                <c:ptCount val="4"/>
                <c:pt idx="0">
                  <c:v>5th Grade</c:v>
                </c:pt>
                <c:pt idx="1">
                  <c:v>6th Grade</c:v>
                </c:pt>
                <c:pt idx="2">
                  <c:v>7th Grade</c:v>
                </c:pt>
                <c:pt idx="3">
                  <c:v>8th Grade</c:v>
                </c:pt>
              </c:strCache>
            </c:strRef>
          </c:cat>
          <c:val>
            <c:numRef>
              <c:f>Sheet1!$B$2:$B$5</c:f>
              <c:numCache>
                <c:formatCode>General</c:formatCode>
                <c:ptCount val="4"/>
                <c:pt idx="0">
                  <c:v>1</c:v>
                </c:pt>
                <c:pt idx="1">
                  <c:v>7</c:v>
                </c:pt>
                <c:pt idx="2">
                  <c:v>0</c:v>
                </c:pt>
                <c:pt idx="3">
                  <c:v>3</c:v>
                </c:pt>
              </c:numCache>
            </c:numRef>
          </c:val>
        </c:ser>
        <c:dLbls>
          <c:showLegendKey val="0"/>
          <c:showVal val="0"/>
          <c:showCatName val="0"/>
          <c:showSerName val="0"/>
          <c:showPercent val="0"/>
          <c:showBubbleSize val="0"/>
        </c:dLbls>
        <c:gapWidth val="150"/>
        <c:axId val="41193472"/>
        <c:axId val="41195008"/>
      </c:barChart>
      <c:catAx>
        <c:axId val="41193472"/>
        <c:scaling>
          <c:orientation val="minMax"/>
        </c:scaling>
        <c:delete val="0"/>
        <c:axPos val="b"/>
        <c:majorTickMark val="none"/>
        <c:minorTickMark val="none"/>
        <c:tickLblPos val="nextTo"/>
        <c:txPr>
          <a:bodyPr/>
          <a:lstStyle/>
          <a:p>
            <a:pPr>
              <a:defRPr b="1"/>
            </a:pPr>
            <a:endParaRPr lang="en-US"/>
          </a:p>
        </c:txPr>
        <c:crossAx val="41195008"/>
        <c:crosses val="autoZero"/>
        <c:auto val="1"/>
        <c:lblAlgn val="ctr"/>
        <c:lblOffset val="100"/>
        <c:noMultiLvlLbl val="0"/>
      </c:catAx>
      <c:valAx>
        <c:axId val="41195008"/>
        <c:scaling>
          <c:orientation val="minMax"/>
        </c:scaling>
        <c:delete val="0"/>
        <c:axPos val="l"/>
        <c:majorGridlines/>
        <c:numFmt formatCode="General" sourceLinked="1"/>
        <c:majorTickMark val="none"/>
        <c:minorTickMark val="none"/>
        <c:tickLblPos val="nextTo"/>
        <c:txPr>
          <a:bodyPr/>
          <a:lstStyle/>
          <a:p>
            <a:pPr>
              <a:defRPr b="1"/>
            </a:pPr>
            <a:endParaRPr lang="en-US"/>
          </a:p>
        </c:txPr>
        <c:crossAx val="41193472"/>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600"/>
          </a:pPr>
          <a:endParaRPr lang="en-US"/>
        </a:p>
      </c:txPr>
    </c:title>
    <c:autoTitleDeleted val="0"/>
    <c:plotArea>
      <c:layout/>
      <c:pieChart>
        <c:varyColors val="1"/>
        <c:ser>
          <c:idx val="0"/>
          <c:order val="0"/>
          <c:tx>
            <c:strRef>
              <c:f>Sheet1!$B$1</c:f>
              <c:strCache>
                <c:ptCount val="1"/>
                <c:pt idx="0">
                  <c:v>Years Teaching</c:v>
                </c:pt>
              </c:strCache>
            </c:strRef>
          </c:tx>
          <c:dLbls>
            <c:dLbl>
              <c:idx val="0"/>
              <c:spPr/>
              <c:txPr>
                <a:bodyPr/>
                <a:lstStyle/>
                <a:p>
                  <a:pPr>
                    <a:defRPr b="1"/>
                  </a:pPr>
                  <a:endParaRPr lang="en-US"/>
                </a:p>
              </c:txPr>
              <c:showLegendKey val="0"/>
              <c:showVal val="0"/>
              <c:showCatName val="0"/>
              <c:showSerName val="0"/>
              <c:showPercent val="1"/>
              <c:showBubbleSize val="0"/>
            </c:dLbl>
            <c:dLbl>
              <c:idx val="1"/>
              <c:delete val="1"/>
            </c:dLbl>
            <c:dLbl>
              <c:idx val="2"/>
              <c:spPr/>
              <c:txPr>
                <a:bodyPr/>
                <a:lstStyle/>
                <a:p>
                  <a:pPr>
                    <a:defRPr b="1"/>
                  </a:pPr>
                  <a:endParaRPr lang="en-US"/>
                </a:p>
              </c:txPr>
              <c:showLegendKey val="0"/>
              <c:showVal val="0"/>
              <c:showCatName val="0"/>
              <c:showSerName val="0"/>
              <c:showPercent val="1"/>
              <c:showBubbleSize val="0"/>
            </c:dLbl>
            <c:dLbl>
              <c:idx val="3"/>
              <c:spPr/>
              <c:txPr>
                <a:bodyPr/>
                <a:lstStyle/>
                <a:p>
                  <a:pPr>
                    <a:defRPr b="1"/>
                  </a:pPr>
                  <a:endParaRPr lang="en-US"/>
                </a:p>
              </c:txPr>
              <c:showLegendKey val="0"/>
              <c:showVal val="0"/>
              <c:showCatName val="0"/>
              <c:showSerName val="0"/>
              <c:showPercent val="1"/>
              <c:showBubbleSize val="0"/>
            </c:dLbl>
            <c:dLbl>
              <c:idx val="4"/>
              <c:spPr/>
              <c:txPr>
                <a:bodyPr/>
                <a:lstStyle/>
                <a:p>
                  <a:pPr>
                    <a:defRPr b="1"/>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Sheet1!$A$2:$A$6</c:f>
              <c:strCache>
                <c:ptCount val="5"/>
                <c:pt idx="0">
                  <c:v>Less than 1 year</c:v>
                </c:pt>
                <c:pt idx="1">
                  <c:v>2 years-5 Years</c:v>
                </c:pt>
                <c:pt idx="2">
                  <c:v>6 years-10 years</c:v>
                </c:pt>
                <c:pt idx="3">
                  <c:v>11 years-20 years</c:v>
                </c:pt>
                <c:pt idx="4">
                  <c:v>20 years +</c:v>
                </c:pt>
              </c:strCache>
            </c:strRef>
          </c:cat>
          <c:val>
            <c:numRef>
              <c:f>Sheet1!$B$2:$B$6</c:f>
              <c:numCache>
                <c:formatCode>General</c:formatCode>
                <c:ptCount val="5"/>
                <c:pt idx="0">
                  <c:v>2</c:v>
                </c:pt>
                <c:pt idx="1">
                  <c:v>0</c:v>
                </c:pt>
                <c:pt idx="2">
                  <c:v>3</c:v>
                </c:pt>
                <c:pt idx="3">
                  <c:v>3</c:v>
                </c:pt>
                <c:pt idx="4">
                  <c:v>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625184930100726"/>
          <c:y val="0.28030082847733218"/>
          <c:w val="0.30047561968967507"/>
          <c:h val="0.53101848429886456"/>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dirty="0" smtClean="0"/>
              <a:t>Duration in </a:t>
            </a:r>
            <a:r>
              <a:rPr lang="en-US" sz="3600" baseline="0" dirty="0" smtClean="0"/>
              <a:t>the building</a:t>
            </a:r>
            <a:endParaRPr lang="en-US" sz="3600" dirty="0"/>
          </a:p>
        </c:rich>
      </c:tx>
      <c:layout/>
      <c:overlay val="0"/>
    </c:title>
    <c:autoTitleDeleted val="0"/>
    <c:plotArea>
      <c:layout/>
      <c:pieChart>
        <c:varyColors val="1"/>
        <c:ser>
          <c:idx val="0"/>
          <c:order val="0"/>
          <c:tx>
            <c:strRef>
              <c:f>Sheet1!$B$1</c:f>
              <c:strCache>
                <c:ptCount val="1"/>
                <c:pt idx="0">
                  <c:v>Sales</c:v>
                </c:pt>
              </c:strCache>
            </c:strRef>
          </c:tx>
          <c:dLbls>
            <c:dLbl>
              <c:idx val="2"/>
              <c:delete val="1"/>
            </c:dLbl>
            <c:txPr>
              <a:bodyPr/>
              <a:lstStyle/>
              <a:p>
                <a:pPr>
                  <a:defRPr b="1"/>
                </a:pPr>
                <a:endParaRPr lang="en-US"/>
              </a:p>
            </c:txPr>
            <c:showLegendKey val="0"/>
            <c:showVal val="0"/>
            <c:showCatName val="0"/>
            <c:showSerName val="0"/>
            <c:showPercent val="1"/>
            <c:showBubbleSize val="0"/>
            <c:showLeaderLines val="1"/>
          </c:dLbls>
          <c:cat>
            <c:strRef>
              <c:f>Sheet1!$A$2:$A$6</c:f>
              <c:strCache>
                <c:ptCount val="5"/>
                <c:pt idx="0">
                  <c:v>0 years-1 year</c:v>
                </c:pt>
                <c:pt idx="1">
                  <c:v>2 years-5 years</c:v>
                </c:pt>
                <c:pt idx="2">
                  <c:v>6 years-10 years</c:v>
                </c:pt>
                <c:pt idx="3">
                  <c:v>10 years-15 years</c:v>
                </c:pt>
                <c:pt idx="4">
                  <c:v>16 years +</c:v>
                </c:pt>
              </c:strCache>
            </c:strRef>
          </c:cat>
          <c:val>
            <c:numRef>
              <c:f>Sheet1!$B$2:$B$6</c:f>
              <c:numCache>
                <c:formatCode>General</c:formatCode>
                <c:ptCount val="5"/>
                <c:pt idx="0">
                  <c:v>4</c:v>
                </c:pt>
                <c:pt idx="1">
                  <c:v>2</c:v>
                </c:pt>
                <c:pt idx="2">
                  <c:v>0</c:v>
                </c:pt>
                <c:pt idx="3">
                  <c:v>2</c:v>
                </c:pt>
                <c:pt idx="4">
                  <c:v>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0586476428899181"/>
          <c:y val="0.26812547935507253"/>
          <c:w val="0.28428893491582252"/>
          <c:h val="0.5290959047273892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4000" dirty="0"/>
              <a:t>Enrollment by Subgroups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elete val="1"/>
          </c:dLbls>
          <c:cat>
            <c:strRef>
              <c:f>Sheet1!$A$2:$A$4</c:f>
              <c:strCache>
                <c:ptCount val="3"/>
                <c:pt idx="0">
                  <c:v>Special Eduaction 100%</c:v>
                </c:pt>
                <c:pt idx="1">
                  <c:v>Gift/Talented 0%</c:v>
                </c:pt>
                <c:pt idx="2">
                  <c:v>Bilingual 0%</c:v>
                </c:pt>
              </c:strCache>
            </c:strRef>
          </c:cat>
          <c:val>
            <c:numRef>
              <c:f>Sheet1!$B$2:$B$4</c:f>
              <c:numCache>
                <c:formatCode>General</c:formatCode>
                <c:ptCount val="3"/>
                <c:pt idx="0">
                  <c:v>100</c:v>
                </c:pt>
                <c:pt idx="1">
                  <c:v>0</c:v>
                </c:pt>
                <c:pt idx="2">
                  <c:v>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5013361357550992"/>
          <c:y val="0.2063117309533104"/>
          <c:w val="0.33866022886150293"/>
          <c:h val="0.69740306965508958"/>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800"/>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Number of Student per Grade </c:v>
                </c:pt>
              </c:strCache>
            </c:strRef>
          </c:tx>
          <c:invertIfNegative val="0"/>
          <c:cat>
            <c:strRef>
              <c:f>Sheet1!$A$2:$A$10</c:f>
              <c:strCache>
                <c:ptCount val="9"/>
                <c:pt idx="0">
                  <c:v>Kindergarten</c:v>
                </c:pt>
                <c:pt idx="1">
                  <c:v>1st Grade</c:v>
                </c:pt>
                <c:pt idx="2">
                  <c:v>2nd Grade</c:v>
                </c:pt>
                <c:pt idx="3">
                  <c:v>3rd Grade</c:v>
                </c:pt>
                <c:pt idx="4">
                  <c:v>4th Grade</c:v>
                </c:pt>
                <c:pt idx="5">
                  <c:v>5th Grade</c:v>
                </c:pt>
                <c:pt idx="6">
                  <c:v>6th Grade</c:v>
                </c:pt>
                <c:pt idx="7">
                  <c:v>7th Grade</c:v>
                </c:pt>
                <c:pt idx="8">
                  <c:v>8th Grade</c:v>
                </c:pt>
              </c:strCache>
            </c:strRef>
          </c:cat>
          <c:val>
            <c:numRef>
              <c:f>Sheet1!$B$2:$B$10</c:f>
              <c:numCache>
                <c:formatCode>General</c:formatCode>
                <c:ptCount val="9"/>
                <c:pt idx="0">
                  <c:v>3</c:v>
                </c:pt>
                <c:pt idx="1">
                  <c:v>7</c:v>
                </c:pt>
                <c:pt idx="2">
                  <c:v>12</c:v>
                </c:pt>
                <c:pt idx="3">
                  <c:v>9</c:v>
                </c:pt>
                <c:pt idx="4">
                  <c:v>6</c:v>
                </c:pt>
                <c:pt idx="5">
                  <c:v>11</c:v>
                </c:pt>
                <c:pt idx="6">
                  <c:v>23</c:v>
                </c:pt>
                <c:pt idx="7">
                  <c:v>3</c:v>
                </c:pt>
                <c:pt idx="8">
                  <c:v>6</c:v>
                </c:pt>
              </c:numCache>
            </c:numRef>
          </c:val>
        </c:ser>
        <c:dLbls>
          <c:showLegendKey val="0"/>
          <c:showVal val="0"/>
          <c:showCatName val="0"/>
          <c:showSerName val="0"/>
          <c:showPercent val="0"/>
          <c:showBubbleSize val="0"/>
        </c:dLbls>
        <c:gapWidth val="150"/>
        <c:shape val="cylinder"/>
        <c:axId val="128458112"/>
        <c:axId val="140841344"/>
        <c:axId val="0"/>
      </c:bar3DChart>
      <c:catAx>
        <c:axId val="128458112"/>
        <c:scaling>
          <c:orientation val="minMax"/>
        </c:scaling>
        <c:delete val="0"/>
        <c:axPos val="b"/>
        <c:majorTickMark val="out"/>
        <c:minorTickMark val="none"/>
        <c:tickLblPos val="nextTo"/>
        <c:txPr>
          <a:bodyPr/>
          <a:lstStyle/>
          <a:p>
            <a:pPr>
              <a:defRPr b="1"/>
            </a:pPr>
            <a:endParaRPr lang="en-US"/>
          </a:p>
        </c:txPr>
        <c:crossAx val="140841344"/>
        <c:crosses val="autoZero"/>
        <c:auto val="1"/>
        <c:lblAlgn val="ctr"/>
        <c:lblOffset val="100"/>
        <c:noMultiLvlLbl val="0"/>
      </c:catAx>
      <c:valAx>
        <c:axId val="14084134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28458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400" dirty="0"/>
              <a:t>Race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Race</c:v>
                </c:pt>
              </c:strCache>
            </c:strRef>
          </c:tx>
          <c:explosion val="25"/>
          <c:dLbls>
            <c:dLbl>
              <c:idx val="0"/>
              <c:layout>
                <c:manualLayout>
                  <c:x val="-0.11562971682645334"/>
                  <c:y val="-0.22815202134629725"/>
                </c:manualLayout>
              </c:layout>
              <c:tx>
                <c:rich>
                  <a:bodyPr/>
                  <a:lstStyle/>
                  <a:p>
                    <a:r>
                      <a:rPr lang="en-US" sz="2800" b="1" dirty="0"/>
                      <a:t>90%</a:t>
                    </a:r>
                  </a:p>
                </c:rich>
              </c:tx>
              <c:showLegendKey val="0"/>
              <c:showVal val="0"/>
              <c:showCatName val="0"/>
              <c:showSerName val="0"/>
              <c:showPercent val="1"/>
              <c:showBubbleSize val="0"/>
            </c:dLbl>
            <c:dLbl>
              <c:idx val="1"/>
              <c:layout>
                <c:manualLayout>
                  <c:x val="7.0181526021392215E-2"/>
                  <c:y val="8.0981659044884025E-2"/>
                </c:manualLayout>
              </c:layout>
              <c:tx>
                <c:rich>
                  <a:bodyPr/>
                  <a:lstStyle/>
                  <a:p>
                    <a:r>
                      <a:rPr lang="en-US" sz="2800" b="1" dirty="0"/>
                      <a:t>10%</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Sheet1!$A$2:$A$3</c:f>
              <c:strCache>
                <c:ptCount val="2"/>
                <c:pt idx="0">
                  <c:v>Black</c:v>
                </c:pt>
                <c:pt idx="1">
                  <c:v>White</c:v>
                </c:pt>
              </c:strCache>
            </c:strRef>
          </c:cat>
          <c:val>
            <c:numRef>
              <c:f>Sheet1!$B$2:$B$3</c:f>
              <c:numCache>
                <c:formatCode>General</c:formatCode>
                <c:ptCount val="2"/>
                <c:pt idx="0">
                  <c:v>72</c:v>
                </c:pt>
                <c:pt idx="1">
                  <c:v>8</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7284681307680092"/>
          <c:y val="0.34673686091923406"/>
          <c:w val="0.17472057521490053"/>
          <c:h val="0.40323643189221803"/>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26925314370561"/>
          <c:y val="3.7908495756561786E-2"/>
        </c:manualLayout>
      </c:layout>
      <c:overlay val="0"/>
      <c:txPr>
        <a:bodyPr/>
        <a:lstStyle/>
        <a:p>
          <a:pPr>
            <a:defRPr sz="4400" b="1"/>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Gender</c:v>
                </c:pt>
              </c:strCache>
            </c:strRef>
          </c:tx>
          <c:explosion val="25"/>
          <c:dLbls>
            <c:dLbl>
              <c:idx val="1"/>
              <c:layout>
                <c:manualLayout>
                  <c:x val="7.3658572129931474E-2"/>
                  <c:y val="7.5689386143549323E-2"/>
                </c:manualLayout>
              </c:layout>
              <c:showLegendKey val="0"/>
              <c:showVal val="0"/>
              <c:showCatName val="0"/>
              <c:showSerName val="0"/>
              <c:showPercent val="1"/>
              <c:showBubbleSize val="0"/>
            </c:dLbl>
            <c:txPr>
              <a:bodyPr/>
              <a:lstStyle/>
              <a:p>
                <a:pPr>
                  <a:defRPr sz="2800" b="1"/>
                </a:pPr>
                <a:endParaRPr lang="en-US"/>
              </a:p>
            </c:txPr>
            <c:showLegendKey val="0"/>
            <c:showVal val="0"/>
            <c:showCatName val="0"/>
            <c:showSerName val="0"/>
            <c:showPercent val="1"/>
            <c:showBubbleSize val="0"/>
            <c:showLeaderLines val="1"/>
          </c:dLbls>
          <c:cat>
            <c:strRef>
              <c:f>Sheet1!$A$2:$A$3</c:f>
              <c:strCache>
                <c:ptCount val="2"/>
                <c:pt idx="0">
                  <c:v>Male</c:v>
                </c:pt>
                <c:pt idx="1">
                  <c:v>Female</c:v>
                </c:pt>
              </c:strCache>
            </c:strRef>
          </c:cat>
          <c:val>
            <c:numRef>
              <c:f>Sheet1!$B$2:$B$3</c:f>
              <c:numCache>
                <c:formatCode>General</c:formatCode>
                <c:ptCount val="2"/>
                <c:pt idx="0">
                  <c:v>72</c:v>
                </c:pt>
                <c:pt idx="1">
                  <c:v>8</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5830933540568901"/>
          <c:y val="0.38038315175528448"/>
          <c:w val="0.18634714621365359"/>
          <c:h val="0.32063672137882199"/>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Geographic Location within the district</a:t>
            </a:r>
          </a:p>
        </c:rich>
      </c:tx>
      <c:layout>
        <c:manualLayout>
          <c:xMode val="edge"/>
          <c:yMode val="edge"/>
          <c:x val="0.11878898348681811"/>
          <c:y val="3.2222226202117385E-2"/>
        </c:manualLayout>
      </c:layout>
      <c:overlay val="0"/>
    </c:title>
    <c:autoTitleDeleted val="0"/>
    <c:plotArea>
      <c:layout/>
      <c:pieChart>
        <c:varyColors val="1"/>
        <c:ser>
          <c:idx val="0"/>
          <c:order val="0"/>
          <c:tx>
            <c:strRef>
              <c:f>Sheet1!$B$1</c:f>
              <c:strCache>
                <c:ptCount val="1"/>
                <c:pt idx="0">
                  <c:v>Geographic Location (Clusters)</c:v>
                </c:pt>
              </c:strCache>
            </c:strRef>
          </c:tx>
          <c:dLbls>
            <c:dLbl>
              <c:idx val="0"/>
              <c:spPr/>
              <c:txPr>
                <a:bodyPr/>
                <a:lstStyle/>
                <a:p>
                  <a:pPr>
                    <a:defRPr b="1"/>
                  </a:pPr>
                  <a:endParaRPr lang="en-US"/>
                </a:p>
              </c:txPr>
              <c:showLegendKey val="0"/>
              <c:showVal val="0"/>
              <c:showCatName val="0"/>
              <c:showSerName val="0"/>
              <c:showPercent val="1"/>
              <c:showBubbleSize val="0"/>
            </c:dLbl>
            <c:dLbl>
              <c:idx val="1"/>
              <c:spPr/>
              <c:txPr>
                <a:bodyPr/>
                <a:lstStyle/>
                <a:p>
                  <a:pPr>
                    <a:defRPr b="1"/>
                  </a:pPr>
                  <a:endParaRPr lang="en-US"/>
                </a:p>
              </c:txPr>
              <c:showLegendKey val="0"/>
              <c:showVal val="0"/>
              <c:showCatName val="0"/>
              <c:showSerName val="0"/>
              <c:showPercent val="1"/>
              <c:showBubbleSize val="0"/>
            </c:dLbl>
            <c:dLbl>
              <c:idx val="2"/>
              <c:delete val="1"/>
            </c:dLbl>
            <c:dLbl>
              <c:idx val="3"/>
              <c:spPr/>
              <c:txPr>
                <a:bodyPr/>
                <a:lstStyle/>
                <a:p>
                  <a:pPr>
                    <a:defRPr b="1"/>
                  </a:pPr>
                  <a:endParaRPr lang="en-US"/>
                </a:p>
              </c:txPr>
              <c:showLegendKey val="0"/>
              <c:showVal val="0"/>
              <c:showCatName val="0"/>
              <c:showSerName val="0"/>
              <c:showPercent val="1"/>
              <c:showBubbleSize val="0"/>
            </c:dLbl>
            <c:dLbl>
              <c:idx val="4"/>
              <c:spPr/>
              <c:txPr>
                <a:bodyPr/>
                <a:lstStyle/>
                <a:p>
                  <a:pPr>
                    <a:defRPr b="1"/>
                  </a:pPr>
                  <a:endParaRPr lang="en-US"/>
                </a:p>
              </c:txPr>
              <c:showLegendKey val="0"/>
              <c:showVal val="0"/>
              <c:showCatName val="0"/>
              <c:showSerName val="0"/>
              <c:showPercent val="1"/>
              <c:showBubbleSize val="0"/>
            </c:dLbl>
            <c:dLbl>
              <c:idx val="5"/>
              <c:spPr/>
              <c:txPr>
                <a:bodyPr/>
                <a:lstStyle/>
                <a:p>
                  <a:pPr>
                    <a:defRPr b="1"/>
                  </a:pPr>
                  <a:endParaRPr lang="en-US"/>
                </a:p>
              </c:txPr>
              <c:showLegendKey val="0"/>
              <c:showVal val="0"/>
              <c:showCatName val="0"/>
              <c:showSerName val="0"/>
              <c:showPercent val="1"/>
              <c:showBubbleSize val="0"/>
            </c:dLbl>
            <c:showLegendKey val="0"/>
            <c:showVal val="0"/>
            <c:showCatName val="0"/>
            <c:showSerName val="0"/>
            <c:showPercent val="1"/>
            <c:showBubbleSize val="0"/>
            <c:showLeaderLines val="1"/>
          </c:dLbls>
          <c:cat>
            <c:strRef>
              <c:f>Sheet1!$A$2:$A$7</c:f>
              <c:strCache>
                <c:ptCount val="6"/>
                <c:pt idx="0">
                  <c:v>North Cluster</c:v>
                </c:pt>
                <c:pt idx="1">
                  <c:v>Ellet Cluster</c:v>
                </c:pt>
                <c:pt idx="2">
                  <c:v>Firestone Cluster</c:v>
                </c:pt>
                <c:pt idx="3">
                  <c:v>Garfield Cluster</c:v>
                </c:pt>
                <c:pt idx="4">
                  <c:v>Kenmore Cluster</c:v>
                </c:pt>
                <c:pt idx="5">
                  <c:v>Buchtel Cluster</c:v>
                </c:pt>
              </c:strCache>
            </c:strRef>
          </c:cat>
          <c:val>
            <c:numRef>
              <c:f>Sheet1!$B$2:$B$7</c:f>
              <c:numCache>
                <c:formatCode>General</c:formatCode>
                <c:ptCount val="6"/>
                <c:pt idx="0">
                  <c:v>3</c:v>
                </c:pt>
                <c:pt idx="1">
                  <c:v>10</c:v>
                </c:pt>
                <c:pt idx="2">
                  <c:v>0</c:v>
                </c:pt>
                <c:pt idx="3">
                  <c:v>10</c:v>
                </c:pt>
                <c:pt idx="4">
                  <c:v>12</c:v>
                </c:pt>
                <c:pt idx="5">
                  <c:v>34</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9325716800869464"/>
          <c:y val="0.26302171948186537"/>
          <c:w val="0.25036877928799078"/>
          <c:h val="0.4859544524878125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00118445459224E-2"/>
          <c:y val="2.7128449551016749E-2"/>
          <c:w val="0.89782552015435158"/>
          <c:h val="0.73276138395414048"/>
        </c:manualLayout>
      </c:layout>
      <c:lineChart>
        <c:grouping val="standard"/>
        <c:varyColors val="0"/>
        <c:ser>
          <c:idx val="0"/>
          <c:order val="0"/>
          <c:tx>
            <c:strRef>
              <c:f>Sheet1!$B$1</c:f>
              <c:strCache>
                <c:ptCount val="1"/>
                <c:pt idx="0">
                  <c:v>Instructional Time Lost</c:v>
                </c:pt>
              </c:strCache>
            </c:strRef>
          </c:tx>
          <c:spPr>
            <a:ln w="38100"/>
          </c:spPr>
          <c:marker>
            <c:symbol val="none"/>
          </c:marker>
          <c:cat>
            <c:strRef>
              <c:f>Sheet1!$A$2:$A$9</c:f>
              <c:strCache>
                <c:ptCount val="7"/>
                <c:pt idx="0">
                  <c:v>8-9am</c:v>
                </c:pt>
                <c:pt idx="1">
                  <c:v>9-10am</c:v>
                </c:pt>
                <c:pt idx="2">
                  <c:v>10-11am</c:v>
                </c:pt>
                <c:pt idx="3">
                  <c:v>11-12pm</c:v>
                </c:pt>
                <c:pt idx="4">
                  <c:v>12-1pm</c:v>
                </c:pt>
                <c:pt idx="5">
                  <c:v>1-2pm</c:v>
                </c:pt>
                <c:pt idx="6">
                  <c:v>2-2:30pm</c:v>
                </c:pt>
              </c:strCache>
            </c:strRef>
          </c:cat>
          <c:val>
            <c:numRef>
              <c:f>Sheet1!$B$2:$B$9</c:f>
              <c:numCache>
                <c:formatCode>General</c:formatCode>
                <c:ptCount val="8"/>
                <c:pt idx="0">
                  <c:v>16</c:v>
                </c:pt>
                <c:pt idx="1">
                  <c:v>10</c:v>
                </c:pt>
                <c:pt idx="2">
                  <c:v>15</c:v>
                </c:pt>
                <c:pt idx="3">
                  <c:v>28</c:v>
                </c:pt>
                <c:pt idx="4">
                  <c:v>19</c:v>
                </c:pt>
                <c:pt idx="5">
                  <c:v>15</c:v>
                </c:pt>
                <c:pt idx="6">
                  <c:v>12</c:v>
                </c:pt>
                <c:pt idx="7">
                  <c:v>0</c:v>
                </c:pt>
              </c:numCache>
            </c:numRef>
          </c:val>
          <c:smooth val="0"/>
        </c:ser>
        <c:ser>
          <c:idx val="1"/>
          <c:order val="1"/>
          <c:tx>
            <c:strRef>
              <c:f>Sheet1!$C$1</c:f>
              <c:strCache>
                <c:ptCount val="1"/>
                <c:pt idx="0">
                  <c:v>Column1</c:v>
                </c:pt>
              </c:strCache>
            </c:strRef>
          </c:tx>
          <c:marker>
            <c:symbol val="none"/>
          </c:marker>
          <c:cat>
            <c:strRef>
              <c:f>Sheet1!$A$2:$A$9</c:f>
              <c:strCache>
                <c:ptCount val="7"/>
                <c:pt idx="0">
                  <c:v>8-9am</c:v>
                </c:pt>
                <c:pt idx="1">
                  <c:v>9-10am</c:v>
                </c:pt>
                <c:pt idx="2">
                  <c:v>10-11am</c:v>
                </c:pt>
                <c:pt idx="3">
                  <c:v>11-12pm</c:v>
                </c:pt>
                <c:pt idx="4">
                  <c:v>12-1pm</c:v>
                </c:pt>
                <c:pt idx="5">
                  <c:v>1-2pm</c:v>
                </c:pt>
                <c:pt idx="6">
                  <c:v>2-2:30pm</c:v>
                </c:pt>
              </c:strCache>
            </c:strRef>
          </c:cat>
          <c:val>
            <c:numRef>
              <c:f>Sheet1!$C$2:$C$9</c:f>
              <c:numCache>
                <c:formatCode>General</c:formatCode>
                <c:ptCount val="8"/>
              </c:numCache>
            </c:numRef>
          </c:val>
          <c:smooth val="0"/>
        </c:ser>
        <c:ser>
          <c:idx val="2"/>
          <c:order val="2"/>
          <c:tx>
            <c:strRef>
              <c:f>Sheet1!$D$1</c:f>
              <c:strCache>
                <c:ptCount val="1"/>
                <c:pt idx="0">
                  <c:v>Column2</c:v>
                </c:pt>
              </c:strCache>
            </c:strRef>
          </c:tx>
          <c:marker>
            <c:symbol val="none"/>
          </c:marker>
          <c:cat>
            <c:strRef>
              <c:f>Sheet1!$A$2:$A$9</c:f>
              <c:strCache>
                <c:ptCount val="7"/>
                <c:pt idx="0">
                  <c:v>8-9am</c:v>
                </c:pt>
                <c:pt idx="1">
                  <c:v>9-10am</c:v>
                </c:pt>
                <c:pt idx="2">
                  <c:v>10-11am</c:v>
                </c:pt>
                <c:pt idx="3">
                  <c:v>11-12pm</c:v>
                </c:pt>
                <c:pt idx="4">
                  <c:v>12-1pm</c:v>
                </c:pt>
                <c:pt idx="5">
                  <c:v>1-2pm</c:v>
                </c:pt>
                <c:pt idx="6">
                  <c:v>2-2:30pm</c:v>
                </c:pt>
              </c:strCache>
            </c:strRef>
          </c:cat>
          <c:val>
            <c:numRef>
              <c:f>Sheet1!$D$2:$D$9</c:f>
              <c:numCache>
                <c:formatCode>General</c:formatCode>
                <c:ptCount val="8"/>
              </c:numCache>
            </c:numRef>
          </c:val>
          <c:smooth val="0"/>
        </c:ser>
        <c:dLbls>
          <c:showLegendKey val="0"/>
          <c:showVal val="0"/>
          <c:showCatName val="0"/>
          <c:showSerName val="0"/>
          <c:showPercent val="0"/>
          <c:showBubbleSize val="0"/>
        </c:dLbls>
        <c:marker val="1"/>
        <c:smooth val="0"/>
        <c:axId val="394295936"/>
        <c:axId val="428112128"/>
      </c:lineChart>
      <c:catAx>
        <c:axId val="394295936"/>
        <c:scaling>
          <c:orientation val="minMax"/>
        </c:scaling>
        <c:delete val="0"/>
        <c:axPos val="b"/>
        <c:numFmt formatCode="General" sourceLinked="1"/>
        <c:majorTickMark val="out"/>
        <c:minorTickMark val="none"/>
        <c:tickLblPos val="nextTo"/>
        <c:txPr>
          <a:bodyPr/>
          <a:lstStyle/>
          <a:p>
            <a:pPr>
              <a:defRPr b="1"/>
            </a:pPr>
            <a:endParaRPr lang="en-US"/>
          </a:p>
        </c:txPr>
        <c:crossAx val="428112128"/>
        <c:crosses val="autoZero"/>
        <c:auto val="1"/>
        <c:lblAlgn val="ctr"/>
        <c:lblOffset val="100"/>
        <c:noMultiLvlLbl val="0"/>
      </c:catAx>
      <c:valAx>
        <c:axId val="42811212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394295936"/>
        <c:crosses val="autoZero"/>
        <c:crossBetween val="between"/>
      </c:valAx>
      <c:spPr>
        <a:ln w="38100"/>
      </c:spPr>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16FEE-FD4B-47F0-8961-4764E1446CF6}" type="datetimeFigureOut">
              <a:rPr lang="en-US" smtClean="0"/>
              <a:t>11/24/2015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753C1C-5EA3-4DD1-A6D3-F094BFBC5100}" type="slidenum">
              <a:rPr lang="en-US" smtClean="0"/>
              <a:t>‹#›</a:t>
            </a:fld>
            <a:endParaRPr lang="en-US"/>
          </a:p>
        </p:txBody>
      </p:sp>
    </p:spTree>
    <p:extLst>
      <p:ext uri="{BB962C8B-B14F-4D97-AF65-F5344CB8AC3E}">
        <p14:creationId xmlns:p14="http://schemas.microsoft.com/office/powerpoint/2010/main" val="973144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AD367-8C2E-459A-BE07-DF025E57F200}" type="datetimeFigureOut">
              <a:rPr lang="en-US"/>
              <a:t>11/24/2015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15067-5FDF-45BB-8C9E-1CEA2F116A7C}" type="slidenum">
              <a:rPr lang="en-US"/>
              <a:t>‹#›</a:t>
            </a:fld>
            <a:endParaRPr lang="en-US"/>
          </a:p>
        </p:txBody>
      </p:sp>
    </p:spTree>
    <p:extLst>
      <p:ext uri="{BB962C8B-B14F-4D97-AF65-F5344CB8AC3E}">
        <p14:creationId xmlns:p14="http://schemas.microsoft.com/office/powerpoint/2010/main" val="303189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15067-5FDF-45BB-8C9E-1CEA2F116A7C}" type="slidenum">
              <a:rPr lang="en-US"/>
              <a:t>1</a:t>
            </a:fld>
            <a:endParaRPr lang="en-US" dirty="0"/>
          </a:p>
        </p:txBody>
      </p:sp>
    </p:spTree>
    <p:extLst>
      <p:ext uri="{BB962C8B-B14F-4D97-AF65-F5344CB8AC3E}">
        <p14:creationId xmlns:p14="http://schemas.microsoft.com/office/powerpoint/2010/main" val="2986609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11/24/2015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11/24/2015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11/24/2015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11/24/2015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latin typeface="28 Days Later" panose="020B0603050302020204" pitchFamily="34" charset="0"/>
              </a:rPr>
              <a:t>Equity </a:t>
            </a:r>
            <a:r>
              <a:rPr lang="en-US" sz="6600" dirty="0" smtClean="0">
                <a:latin typeface="28 Days Later" panose="020B0603050302020204" pitchFamily="34" charset="0"/>
              </a:rPr>
              <a:t>audit</a:t>
            </a:r>
            <a:r>
              <a:rPr lang="en-US" sz="6600" dirty="0">
                <a:latin typeface="BulletHolz" panose="020B0600000000000000" pitchFamily="34" charset="0"/>
              </a:rPr>
              <a:t>.</a:t>
            </a:r>
            <a:r>
              <a:rPr lang="en-US" sz="6600" dirty="0" smtClean="0">
                <a:latin typeface="28 Days Later" panose="020B0603050302020204" pitchFamily="34" charset="0"/>
              </a:rPr>
              <a:t/>
            </a:r>
            <a:br>
              <a:rPr lang="en-US" sz="6600" dirty="0" smtClean="0">
                <a:latin typeface="28 Days Later" panose="020B0603050302020204" pitchFamily="34" charset="0"/>
              </a:rPr>
            </a:br>
            <a:r>
              <a:rPr lang="en-US" sz="6600" dirty="0" smtClean="0">
                <a:latin typeface="28 Days Later" panose="020B0603050302020204" pitchFamily="34" charset="0"/>
              </a:rPr>
              <a:t>Bridges </a:t>
            </a:r>
            <a:r>
              <a:rPr lang="en-US" sz="6600" dirty="0">
                <a:latin typeface="28 Days Later" panose="020B0603050302020204" pitchFamily="34" charset="0"/>
              </a:rPr>
              <a:t>Learning Center</a:t>
            </a:r>
          </a:p>
        </p:txBody>
      </p:sp>
      <p:sp>
        <p:nvSpPr>
          <p:cNvPr id="3" name="Subtitle 2"/>
          <p:cNvSpPr>
            <a:spLocks noGrp="1"/>
          </p:cNvSpPr>
          <p:nvPr>
            <p:ph type="subTitle" idx="1"/>
          </p:nvPr>
        </p:nvSpPr>
        <p:spPr/>
        <p:txBody>
          <a:bodyPr/>
          <a:lstStyle/>
          <a:p>
            <a:r>
              <a:rPr lang="en-US" b="1" dirty="0" smtClean="0">
                <a:solidFill>
                  <a:schemeClr val="accent2"/>
                </a:solidFill>
              </a:rPr>
              <a:t>Kyrstn Was</a:t>
            </a:r>
            <a:endParaRPr lang="en-US" b="1" dirty="0">
              <a:solidFill>
                <a:schemeClr val="accent2"/>
              </a:solidFill>
            </a:endParaRPr>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Equity Audit Team Members</a:t>
            </a:r>
            <a:r>
              <a:rPr lang="en-US" sz="4400" dirty="0" smtClean="0">
                <a:latin typeface="BulletHolz" panose="020B0600000000000000" pitchFamily="34" charset="0"/>
              </a:rPr>
              <a:t>.</a:t>
            </a:r>
            <a:endParaRPr lang="en-US" sz="4400" dirty="0"/>
          </a:p>
        </p:txBody>
      </p:sp>
      <p:sp>
        <p:nvSpPr>
          <p:cNvPr id="4" name="Picture Placeholder 3"/>
          <p:cNvSpPr>
            <a:spLocks noGrp="1"/>
          </p:cNvSpPr>
          <p:nvPr>
            <p:ph type="pic" idx="1"/>
          </p:nvPr>
        </p:nvSpPr>
        <p:spPr/>
      </p:sp>
      <p:sp>
        <p:nvSpPr>
          <p:cNvPr id="3" name="Text Placeholder 2"/>
          <p:cNvSpPr>
            <a:spLocks noGrp="1"/>
          </p:cNvSpPr>
          <p:nvPr>
            <p:ph type="body" sz="half" idx="2"/>
          </p:nvPr>
        </p:nvSpPr>
        <p:spPr/>
        <p:txBody>
          <a:bodyPr>
            <a:noAutofit/>
          </a:bodyPr>
          <a:lstStyle/>
          <a:p>
            <a:pPr>
              <a:lnSpc>
                <a:spcPct val="100000"/>
              </a:lnSpc>
            </a:pPr>
            <a:endParaRPr lang="en-US" sz="2800" b="1" dirty="0">
              <a:solidFill>
                <a:schemeClr val="accent1"/>
              </a:solidFill>
            </a:endParaRPr>
          </a:p>
        </p:txBody>
      </p:sp>
      <p:sp>
        <p:nvSpPr>
          <p:cNvPr id="5" name="Rectangle 4"/>
          <p:cNvSpPr/>
          <p:nvPr/>
        </p:nvSpPr>
        <p:spPr>
          <a:xfrm>
            <a:off x="551544" y="729978"/>
            <a:ext cx="7300686" cy="5755422"/>
          </a:xfrm>
          <a:prstGeom prst="rect">
            <a:avLst/>
          </a:prstGeom>
        </p:spPr>
        <p:txBody>
          <a:bodyPr wrap="square">
            <a:spAutoFit/>
          </a:bodyPr>
          <a:lstStyle/>
          <a:p>
            <a:pPr algn="ctr"/>
            <a:r>
              <a:rPr lang="en-US" sz="4000" b="1" dirty="0" smtClean="0">
                <a:solidFill>
                  <a:schemeClr val="accent2"/>
                </a:solidFill>
              </a:rPr>
              <a:t>The equity audit team members were selected / asked to serve as a member of this project because each person currently is a member of the School Leadership Team (SIP) at Bridges Learning Center.  </a:t>
            </a:r>
            <a:endParaRPr lang="en-US" sz="4000" b="1" dirty="0">
              <a:solidFill>
                <a:schemeClr val="accent2"/>
              </a:solidFill>
            </a:endParaRPr>
          </a:p>
          <a:p>
            <a:pPr algn="ctr">
              <a:lnSpc>
                <a:spcPct val="100000"/>
              </a:lnSpc>
            </a:pPr>
            <a:endParaRPr lang="en-US" sz="2400" b="1" dirty="0">
              <a:solidFill>
                <a:schemeClr val="accent2"/>
              </a:solidFill>
            </a:endParaRPr>
          </a:p>
          <a:p>
            <a:pPr algn="ctr">
              <a:lnSpc>
                <a:spcPct val="100000"/>
              </a:lnSpc>
            </a:pPr>
            <a:endParaRPr lang="en-US" sz="2400" b="1" dirty="0">
              <a:solidFill>
                <a:schemeClr val="accent2"/>
              </a:solidFill>
            </a:endParaRPr>
          </a:p>
        </p:txBody>
      </p:sp>
    </p:spTree>
    <p:extLst>
      <p:ext uri="{BB962C8B-B14F-4D97-AF65-F5344CB8AC3E}">
        <p14:creationId xmlns:p14="http://schemas.microsoft.com/office/powerpoint/2010/main" val="3283556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3 </a:t>
            </a:r>
            <a:endParaRPr lang="en-US" dirty="0"/>
          </a:p>
        </p:txBody>
      </p:sp>
      <p:sp>
        <p:nvSpPr>
          <p:cNvPr id="6" name="Text Placeholder 5"/>
          <p:cNvSpPr>
            <a:spLocks noGrp="1"/>
          </p:cNvSpPr>
          <p:nvPr>
            <p:ph type="body" idx="1"/>
          </p:nvPr>
        </p:nvSpPr>
        <p:spPr/>
        <p:txBody>
          <a:bodyPr/>
          <a:lstStyle/>
          <a:p>
            <a:r>
              <a:rPr lang="en-US" b="1" dirty="0" smtClean="0">
                <a:solidFill>
                  <a:schemeClr val="accent2"/>
                </a:solidFill>
              </a:rPr>
              <a:t>School and Community Understanding of Systemic Equity</a:t>
            </a:r>
            <a:endParaRPr lang="en-US" b="1" dirty="0">
              <a:solidFill>
                <a:schemeClr val="accent2"/>
              </a:solidFill>
            </a:endParaRPr>
          </a:p>
        </p:txBody>
      </p:sp>
    </p:spTree>
    <p:extLst>
      <p:ext uri="{BB962C8B-B14F-4D97-AF65-F5344CB8AC3E}">
        <p14:creationId xmlns:p14="http://schemas.microsoft.com/office/powerpoint/2010/main" val="409295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School and community understanding of </a:t>
            </a:r>
            <a:br>
              <a:rPr lang="en-US" sz="6000" dirty="0" smtClean="0"/>
            </a:br>
            <a:r>
              <a:rPr lang="en-US" sz="6000" dirty="0" smtClean="0"/>
              <a:t>systemic equity</a:t>
            </a:r>
            <a:endParaRPr lang="en-US" sz="6000" dirty="0"/>
          </a:p>
        </p:txBody>
      </p:sp>
      <p:sp>
        <p:nvSpPr>
          <p:cNvPr id="3" name="Text Placeholder 2"/>
          <p:cNvSpPr>
            <a:spLocks noGrp="1"/>
          </p:cNvSpPr>
          <p:nvPr>
            <p:ph type="subTitle" idx="1"/>
          </p:nvPr>
        </p:nvSpPr>
        <p:spPr/>
        <p:txBody>
          <a:bodyPr>
            <a:noAutofit/>
          </a:bodyPr>
          <a:lstStyle/>
          <a:p>
            <a:pPr>
              <a:lnSpc>
                <a:spcPct val="100000"/>
              </a:lnSpc>
            </a:pPr>
            <a:endParaRPr lang="en-US" sz="2800" b="1" dirty="0">
              <a:solidFill>
                <a:schemeClr val="accent1"/>
              </a:solidFill>
            </a:endParaRPr>
          </a:p>
        </p:txBody>
      </p:sp>
    </p:spTree>
    <p:extLst>
      <p:ext uri="{BB962C8B-B14F-4D97-AF65-F5344CB8AC3E}">
        <p14:creationId xmlns:p14="http://schemas.microsoft.com/office/powerpoint/2010/main" val="1577746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sp>
        <p:nvSpPr>
          <p:cNvPr id="7" name="Title 1"/>
          <p:cNvSpPr>
            <a:spLocks noGrp="1"/>
          </p:cNvSpPr>
          <p:nvPr>
            <p:ph type="title"/>
          </p:nvPr>
        </p:nvSpPr>
        <p:spPr>
          <a:xfrm>
            <a:off x="8360230" y="685800"/>
            <a:ext cx="3831770" cy="1737360"/>
          </a:xfrm>
        </p:spPr>
        <p:txBody>
          <a:bodyPr>
            <a:noAutofit/>
          </a:bodyPr>
          <a:lstStyle/>
          <a:p>
            <a:r>
              <a:rPr lang="en-US" sz="4100" dirty="0" smtClean="0"/>
              <a:t>Investigation</a:t>
            </a:r>
            <a:r>
              <a:rPr lang="en-US" sz="4400" b="0" dirty="0" smtClean="0">
                <a:latin typeface="BulletHolz" panose="020B0600000000000000" pitchFamily="34" charset="0"/>
              </a:rPr>
              <a:t>.</a:t>
            </a:r>
            <a:endParaRPr lang="en-US" sz="4400" dirty="0"/>
          </a:p>
        </p:txBody>
      </p:sp>
      <p:sp>
        <p:nvSpPr>
          <p:cNvPr id="8" name="Text Placeholder 2"/>
          <p:cNvSpPr>
            <a:spLocks noGrp="1"/>
          </p:cNvSpPr>
          <p:nvPr>
            <p:ph type="body" sz="half" idx="2"/>
          </p:nvPr>
        </p:nvSpPr>
        <p:spPr>
          <a:xfrm>
            <a:off x="362857" y="475497"/>
            <a:ext cx="7620000" cy="5239656"/>
          </a:xfrm>
        </p:spPr>
        <p:txBody>
          <a:bodyPr>
            <a:noAutofit/>
          </a:bodyPr>
          <a:lstStyle/>
          <a:p>
            <a:pPr>
              <a:spcBef>
                <a:spcPts val="0"/>
              </a:spcBef>
              <a:spcAft>
                <a:spcPts val="800"/>
              </a:spcAft>
            </a:pPr>
            <a:r>
              <a:rPr lang="en-US" sz="2600" dirty="0" smtClean="0">
                <a:latin typeface="BulletHolz" panose="020B0600000000000000" pitchFamily="34" charset="0"/>
              </a:rPr>
              <a:t>.</a:t>
            </a:r>
            <a:r>
              <a:rPr lang="en-US" sz="2600" b="1" dirty="0" smtClean="0"/>
              <a:t>When asked what systemic equity was, everyone asked (members of the Equity Audit Team) had no understanding of what it means, but speculated it dealt with “equal.”</a:t>
            </a:r>
            <a:endParaRPr lang="en-US" sz="2600" b="1" dirty="0"/>
          </a:p>
          <a:p>
            <a:pPr>
              <a:spcBef>
                <a:spcPts val="0"/>
              </a:spcBef>
              <a:spcAft>
                <a:spcPts val="800"/>
              </a:spcAft>
            </a:pPr>
            <a:r>
              <a:rPr lang="en-US" sz="2600" dirty="0" smtClean="0">
                <a:latin typeface="BulletHolz" panose="020B0600000000000000" pitchFamily="34" charset="0"/>
              </a:rPr>
              <a:t>.</a:t>
            </a:r>
            <a:r>
              <a:rPr lang="en-US" sz="2600" b="1" dirty="0" smtClean="0"/>
              <a:t>Most staff felt there are issues with the design of our school in relation to others in the district.  “If the district truly wanted an equal education for ALL students, they would set up our school to focus on </a:t>
            </a:r>
            <a:r>
              <a:rPr lang="en-US" sz="2600" b="1" i="1" dirty="0" smtClean="0">
                <a:effectLst>
                  <a:outerShdw blurRad="38100" dist="38100" dir="2700000" algn="tl">
                    <a:srgbClr val="000000">
                      <a:alpha val="43137"/>
                    </a:srgbClr>
                  </a:outerShdw>
                </a:effectLst>
              </a:rPr>
              <a:t>behaviors first</a:t>
            </a:r>
            <a:r>
              <a:rPr lang="en-US" sz="2600" b="1" dirty="0" smtClean="0"/>
              <a:t>, then </a:t>
            </a:r>
            <a:r>
              <a:rPr lang="en-US" sz="2600" b="1" i="1" dirty="0" smtClean="0">
                <a:effectLst>
                  <a:outerShdw blurRad="38100" dist="38100" dir="2700000" algn="tl">
                    <a:srgbClr val="000000">
                      <a:alpha val="43137"/>
                    </a:srgbClr>
                  </a:outerShdw>
                </a:effectLst>
              </a:rPr>
              <a:t>academics</a:t>
            </a:r>
            <a:r>
              <a:rPr lang="en-US" sz="2600" b="1" dirty="0" smtClean="0"/>
              <a:t>.  Being the behavior school, that should be our first priority.”</a:t>
            </a:r>
            <a:endParaRPr lang="en-US" sz="2600" b="1" dirty="0"/>
          </a:p>
          <a:p>
            <a:pPr>
              <a:spcBef>
                <a:spcPts val="0"/>
              </a:spcBef>
            </a:pPr>
            <a:r>
              <a:rPr lang="en-US" sz="2600" dirty="0" smtClean="0">
                <a:latin typeface="BulletHolz" panose="020B0600000000000000" pitchFamily="34" charset="0"/>
              </a:rPr>
              <a:t>.</a:t>
            </a:r>
            <a:r>
              <a:rPr lang="en-US" sz="2600" b="1" dirty="0" smtClean="0"/>
              <a:t>The over arching theme and statement from staff was, “Our school is perfectly designed to get the results we are getting.”</a:t>
            </a:r>
            <a:r>
              <a:rPr lang="en-US" sz="2600" dirty="0" smtClean="0">
                <a:latin typeface="BulletHolz" panose="020B0600000000000000" pitchFamily="34" charset="0"/>
              </a:rPr>
              <a:t> </a:t>
            </a:r>
            <a:endParaRPr lang="en-US" sz="2600" b="1" dirty="0"/>
          </a:p>
        </p:txBody>
      </p:sp>
    </p:spTree>
    <p:extLst>
      <p:ext uri="{BB962C8B-B14F-4D97-AF65-F5344CB8AC3E}">
        <p14:creationId xmlns:p14="http://schemas.microsoft.com/office/powerpoint/2010/main" val="675161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4</a:t>
            </a:r>
            <a:endParaRPr lang="en-US" dirty="0"/>
          </a:p>
        </p:txBody>
      </p:sp>
      <p:sp>
        <p:nvSpPr>
          <p:cNvPr id="6" name="Text Placeholder 5"/>
          <p:cNvSpPr>
            <a:spLocks noGrp="1"/>
          </p:cNvSpPr>
          <p:nvPr>
            <p:ph type="body" idx="1"/>
          </p:nvPr>
        </p:nvSpPr>
        <p:spPr/>
        <p:txBody>
          <a:bodyPr/>
          <a:lstStyle/>
          <a:p>
            <a:r>
              <a:rPr lang="en-US" b="1" dirty="0" smtClean="0">
                <a:solidFill>
                  <a:schemeClr val="accent2"/>
                </a:solidFill>
              </a:rPr>
              <a:t>School Description</a:t>
            </a:r>
            <a:endParaRPr lang="en-US" b="1" dirty="0">
              <a:solidFill>
                <a:schemeClr val="accent2"/>
              </a:solidFill>
            </a:endParaRPr>
          </a:p>
        </p:txBody>
      </p:sp>
    </p:spTree>
    <p:extLst>
      <p:ext uri="{BB962C8B-B14F-4D97-AF65-F5344CB8AC3E}">
        <p14:creationId xmlns:p14="http://schemas.microsoft.com/office/powerpoint/2010/main" val="1286479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School Description</a:t>
            </a:r>
            <a:endParaRPr lang="en-US" sz="6000" dirty="0"/>
          </a:p>
        </p:txBody>
      </p:sp>
      <p:sp>
        <p:nvSpPr>
          <p:cNvPr id="3" name="Text Placeholder 2"/>
          <p:cNvSpPr>
            <a:spLocks noGrp="1"/>
          </p:cNvSpPr>
          <p:nvPr>
            <p:ph type="subTitle" idx="1"/>
          </p:nvPr>
        </p:nvSpPr>
        <p:spPr/>
        <p:txBody>
          <a:bodyPr>
            <a:noAutofit/>
          </a:bodyPr>
          <a:lstStyle/>
          <a:p>
            <a:pPr>
              <a:lnSpc>
                <a:spcPct val="100000"/>
              </a:lnSpc>
            </a:pPr>
            <a:endParaRPr lang="en-US" sz="2800" b="1" dirty="0">
              <a:solidFill>
                <a:schemeClr val="accent1"/>
              </a:solidFill>
            </a:endParaRPr>
          </a:p>
        </p:txBody>
      </p:sp>
    </p:spTree>
    <p:extLst>
      <p:ext uri="{BB962C8B-B14F-4D97-AF65-F5344CB8AC3E}">
        <p14:creationId xmlns:p14="http://schemas.microsoft.com/office/powerpoint/2010/main" val="1697707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0" dirty="0" smtClean="0"/>
              <a:t>School Stats</a:t>
            </a:r>
            <a:r>
              <a:rPr lang="en-US" sz="4400" b="0" dirty="0" smtClean="0">
                <a:latin typeface="BulletHolz" panose="020B0600000000000000" pitchFamily="34" charset="0"/>
              </a:rPr>
              <a:t>.</a:t>
            </a:r>
            <a:endParaRPr lang="en-US" sz="4400" b="0"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sp>
        <p:nvSpPr>
          <p:cNvPr id="7" name="Text Placeholder 2"/>
          <p:cNvSpPr>
            <a:spLocks noGrp="1"/>
          </p:cNvSpPr>
          <p:nvPr>
            <p:ph type="body" sz="half" idx="2"/>
          </p:nvPr>
        </p:nvSpPr>
        <p:spPr>
          <a:xfrm>
            <a:off x="368134" y="213756"/>
            <a:ext cx="7837715" cy="5239656"/>
          </a:xfrm>
        </p:spPr>
        <p:txBody>
          <a:bodyPr>
            <a:noAutofit/>
          </a:bodyPr>
          <a:lstStyle/>
          <a:p>
            <a:pPr>
              <a:spcBef>
                <a:spcPts val="0"/>
              </a:spcBef>
            </a:pPr>
            <a:r>
              <a:rPr lang="en-US" sz="2400" dirty="0" smtClean="0">
                <a:latin typeface="BulletHolz" panose="020B0600000000000000" pitchFamily="34" charset="0"/>
              </a:rPr>
              <a:t>.</a:t>
            </a:r>
            <a:r>
              <a:rPr lang="en-US" sz="2400" b="1" dirty="0" smtClean="0"/>
              <a:t>K-8 Alternative School</a:t>
            </a:r>
          </a:p>
          <a:p>
            <a:pPr>
              <a:spcBef>
                <a:spcPts val="0"/>
              </a:spcBef>
            </a:pPr>
            <a:endParaRPr lang="en-US" sz="800" b="1" dirty="0" smtClean="0"/>
          </a:p>
          <a:p>
            <a:pPr>
              <a:spcBef>
                <a:spcPts val="0"/>
              </a:spcBef>
            </a:pPr>
            <a:r>
              <a:rPr lang="en-US" sz="2400" dirty="0" smtClean="0">
                <a:latin typeface="BulletHolz" panose="020B0600000000000000" pitchFamily="34" charset="0"/>
              </a:rPr>
              <a:t>.</a:t>
            </a:r>
            <a:r>
              <a:rPr lang="en-US" sz="2400" b="1" dirty="0" smtClean="0"/>
              <a:t>An alternative </a:t>
            </a:r>
            <a:r>
              <a:rPr lang="en-US" sz="2400" b="1" dirty="0"/>
              <a:t>school </a:t>
            </a:r>
            <a:r>
              <a:rPr lang="en-US" sz="2400" b="1" dirty="0" smtClean="0"/>
              <a:t>that includes </a:t>
            </a:r>
            <a:r>
              <a:rPr lang="en-US" sz="2400" b="1" dirty="0"/>
              <a:t>enhanced support for children with emotional or behavioral needs</a:t>
            </a:r>
            <a:r>
              <a:rPr lang="en-US" sz="2400" b="1" dirty="0" smtClean="0"/>
              <a:t>.</a:t>
            </a:r>
          </a:p>
          <a:p>
            <a:pPr>
              <a:spcBef>
                <a:spcPts val="0"/>
              </a:spcBef>
            </a:pPr>
            <a:endParaRPr lang="en-US" sz="800" dirty="0" smtClean="0">
              <a:latin typeface="BulletHolz" panose="020B0600000000000000" pitchFamily="34" charset="0"/>
            </a:endParaRPr>
          </a:p>
          <a:p>
            <a:pPr>
              <a:spcBef>
                <a:spcPts val="0"/>
              </a:spcBef>
            </a:pPr>
            <a:r>
              <a:rPr lang="en-US" sz="2400" dirty="0" smtClean="0">
                <a:latin typeface="BulletHolz" panose="020B0600000000000000" pitchFamily="34" charset="0"/>
              </a:rPr>
              <a:t>.</a:t>
            </a:r>
            <a:r>
              <a:rPr lang="en-US" sz="2400" b="1" dirty="0" smtClean="0"/>
              <a:t>Students are placed from their home school.</a:t>
            </a:r>
          </a:p>
          <a:p>
            <a:pPr>
              <a:spcBef>
                <a:spcPts val="0"/>
              </a:spcBef>
            </a:pPr>
            <a:endParaRPr lang="en-US" sz="800" b="1" dirty="0" smtClean="0"/>
          </a:p>
          <a:p>
            <a:pPr>
              <a:spcBef>
                <a:spcPts val="0"/>
              </a:spcBef>
            </a:pPr>
            <a:r>
              <a:rPr lang="en-US" sz="2400" dirty="0" smtClean="0">
                <a:latin typeface="BulletHolz" panose="020B0600000000000000" pitchFamily="34" charset="0"/>
              </a:rPr>
              <a:t>.</a:t>
            </a:r>
            <a:r>
              <a:rPr lang="en-US" sz="2400" b="1" dirty="0" smtClean="0"/>
              <a:t>Typically students come from a NOW classroom, which is a self-contained classroom that addresses students with emotional or behavioral needs within their homeschool.</a:t>
            </a:r>
          </a:p>
          <a:p>
            <a:pPr>
              <a:spcBef>
                <a:spcPts val="0"/>
              </a:spcBef>
            </a:pPr>
            <a:r>
              <a:rPr lang="en-US" sz="2400" dirty="0" smtClean="0">
                <a:latin typeface="BulletHolz" panose="020B0600000000000000" pitchFamily="34" charset="0"/>
              </a:rPr>
              <a:t>.</a:t>
            </a:r>
            <a:r>
              <a:rPr lang="en-US" sz="2400" b="1" dirty="0" smtClean="0"/>
              <a:t>There are rare instances where students are placed at our school from a general education classroom due to extreme behavior problems.</a:t>
            </a:r>
            <a:endParaRPr lang="en-US" sz="2400" b="1" dirty="0" smtClean="0">
              <a:latin typeface="BulletHolz" panose="020B0600000000000000" pitchFamily="34" charset="0"/>
            </a:endParaRPr>
          </a:p>
          <a:p>
            <a:pPr>
              <a:spcBef>
                <a:spcPts val="0"/>
              </a:spcBef>
            </a:pPr>
            <a:endParaRPr lang="en-US" sz="800" b="1" dirty="0"/>
          </a:p>
          <a:p>
            <a:pPr>
              <a:spcBef>
                <a:spcPts val="0"/>
              </a:spcBef>
            </a:pPr>
            <a:r>
              <a:rPr lang="en-US" sz="2400" dirty="0" smtClean="0">
                <a:latin typeface="BulletHolz" panose="020B0600000000000000" pitchFamily="34" charset="0"/>
              </a:rPr>
              <a:t>.</a:t>
            </a:r>
            <a:r>
              <a:rPr lang="en-US" sz="2400" b="1" dirty="0" smtClean="0"/>
              <a:t>Serving the most severe behaviors </a:t>
            </a:r>
          </a:p>
          <a:p>
            <a:pPr>
              <a:spcBef>
                <a:spcPts val="0"/>
              </a:spcBef>
            </a:pPr>
            <a:endParaRPr lang="en-US" sz="800" b="1" dirty="0"/>
          </a:p>
          <a:p>
            <a:pPr>
              <a:spcBef>
                <a:spcPts val="0"/>
              </a:spcBef>
            </a:pPr>
            <a:r>
              <a:rPr lang="en-US" sz="2400" dirty="0" smtClean="0">
                <a:latin typeface="BulletHolz" panose="020B0600000000000000" pitchFamily="34" charset="0"/>
              </a:rPr>
              <a:t>.</a:t>
            </a:r>
            <a:r>
              <a:rPr lang="en-US" sz="2400" b="1" dirty="0" smtClean="0"/>
              <a:t>Students with Disabilities: 100%</a:t>
            </a:r>
          </a:p>
          <a:p>
            <a:pPr>
              <a:spcBef>
                <a:spcPts val="0"/>
              </a:spcBef>
            </a:pPr>
            <a:endParaRPr lang="en-US" sz="800" b="1" dirty="0"/>
          </a:p>
          <a:p>
            <a:pPr>
              <a:spcBef>
                <a:spcPts val="0"/>
              </a:spcBef>
            </a:pPr>
            <a:r>
              <a:rPr lang="en-US" sz="2400" dirty="0" smtClean="0">
                <a:latin typeface="BulletHolz" panose="020B0600000000000000" pitchFamily="34" charset="0"/>
              </a:rPr>
              <a:t>.</a:t>
            </a:r>
            <a:r>
              <a:rPr lang="en-US" sz="2400" b="1" dirty="0" smtClean="0"/>
              <a:t>Economically Disadvantaged: 100%</a:t>
            </a:r>
          </a:p>
          <a:p>
            <a:pPr>
              <a:spcBef>
                <a:spcPts val="0"/>
              </a:spcBef>
            </a:pPr>
            <a:endParaRPr lang="en-US" sz="2000" b="1" dirty="0" smtClean="0">
              <a:latin typeface="BulletHolz" panose="020B0600000000000000" pitchFamily="34" charset="0"/>
            </a:endParaRPr>
          </a:p>
          <a:p>
            <a:pPr>
              <a:lnSpc>
                <a:spcPct val="150000"/>
              </a:lnSpc>
              <a:spcBef>
                <a:spcPts val="0"/>
              </a:spcBef>
            </a:pPr>
            <a:endParaRPr lang="en-US" sz="2000" dirty="0">
              <a:latin typeface="BulletHolz" panose="020B0600000000000000" pitchFamily="34" charset="0"/>
            </a:endParaRPr>
          </a:p>
        </p:txBody>
      </p:sp>
    </p:spTree>
    <p:extLst>
      <p:ext uri="{BB962C8B-B14F-4D97-AF65-F5344CB8AC3E}">
        <p14:creationId xmlns:p14="http://schemas.microsoft.com/office/powerpoint/2010/main" val="936647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0" dirty="0" smtClean="0"/>
              <a:t>School Stats</a:t>
            </a:r>
            <a:r>
              <a:rPr lang="en-US" sz="4400" b="0" dirty="0" smtClean="0">
                <a:latin typeface="BulletHolz" panose="020B0600000000000000" pitchFamily="34" charset="0"/>
              </a:rPr>
              <a:t>.</a:t>
            </a:r>
            <a:endParaRPr lang="en-US" sz="4400" b="0"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dirty="0"/>
          </a:p>
        </p:txBody>
      </p:sp>
      <p:sp>
        <p:nvSpPr>
          <p:cNvPr id="7" name="Text Placeholder 2"/>
          <p:cNvSpPr>
            <a:spLocks noGrp="1"/>
          </p:cNvSpPr>
          <p:nvPr>
            <p:ph type="body" sz="half" idx="2"/>
          </p:nvPr>
        </p:nvSpPr>
        <p:spPr>
          <a:xfrm>
            <a:off x="689429" y="1122634"/>
            <a:ext cx="7163049" cy="5239656"/>
          </a:xfrm>
        </p:spPr>
        <p:txBody>
          <a:bodyPr>
            <a:noAutofit/>
          </a:bodyPr>
          <a:lstStyle/>
          <a:p>
            <a:pPr>
              <a:spcBef>
                <a:spcPts val="0"/>
              </a:spcBef>
            </a:pPr>
            <a:r>
              <a:rPr lang="en-US" sz="2800" dirty="0" smtClean="0">
                <a:latin typeface="BulletHolz" panose="020B0600000000000000" pitchFamily="34" charset="0"/>
              </a:rPr>
              <a:t>.</a:t>
            </a:r>
            <a:r>
              <a:rPr lang="en-US" sz="2800" b="1" dirty="0" smtClean="0"/>
              <a:t>School is labeled in </a:t>
            </a:r>
            <a:r>
              <a:rPr lang="en-US" sz="2800" b="1" dirty="0" smtClean="0">
                <a:effectLst>
                  <a:outerShdw blurRad="38100" dist="38100" dir="2700000" algn="tl">
                    <a:srgbClr val="000000">
                      <a:alpha val="43137"/>
                    </a:srgbClr>
                  </a:outerShdw>
                </a:effectLst>
              </a:rPr>
              <a:t>Priority School Status</a:t>
            </a:r>
            <a:r>
              <a:rPr lang="en-US" sz="2800" b="1" dirty="0" smtClean="0"/>
              <a:t> from the state.</a:t>
            </a:r>
          </a:p>
          <a:p>
            <a:pPr>
              <a:spcBef>
                <a:spcPts val="0"/>
              </a:spcBef>
            </a:pPr>
            <a:endParaRPr lang="en-US" b="1" dirty="0"/>
          </a:p>
          <a:p>
            <a:pPr>
              <a:spcBef>
                <a:spcPts val="0"/>
              </a:spcBef>
            </a:pPr>
            <a:r>
              <a:rPr lang="en-US" sz="2800" dirty="0" smtClean="0">
                <a:latin typeface="BulletHolz" panose="020B0600000000000000" pitchFamily="34" charset="0"/>
              </a:rPr>
              <a:t>.</a:t>
            </a:r>
            <a:r>
              <a:rPr lang="en-US" sz="2800" b="1" dirty="0" smtClean="0"/>
              <a:t>Duration of </a:t>
            </a:r>
            <a:r>
              <a:rPr lang="en-US" sz="2800" b="1" dirty="0" smtClean="0">
                <a:effectLst>
                  <a:outerShdw blurRad="38100" dist="38100" dir="2700000" algn="tl">
                    <a:srgbClr val="000000">
                      <a:alpha val="43137"/>
                    </a:srgbClr>
                  </a:outerShdw>
                </a:effectLst>
              </a:rPr>
              <a:t>Priority Status </a:t>
            </a:r>
            <a:r>
              <a:rPr lang="en-US" sz="2800" b="1" dirty="0" smtClean="0"/>
              <a:t>is 3 years.</a:t>
            </a:r>
            <a:endParaRPr lang="en-US" sz="2800" dirty="0" smtClean="0">
              <a:latin typeface="BulletHolz" panose="020B0600000000000000" pitchFamily="34" charset="0"/>
            </a:endParaRPr>
          </a:p>
          <a:p>
            <a:pPr>
              <a:spcBef>
                <a:spcPts val="0"/>
              </a:spcBef>
            </a:pPr>
            <a:endParaRPr lang="en-US" b="1" dirty="0"/>
          </a:p>
          <a:p>
            <a:pPr>
              <a:spcBef>
                <a:spcPts val="0"/>
              </a:spcBef>
            </a:pPr>
            <a:r>
              <a:rPr lang="en-US" sz="2800" dirty="0" smtClean="0">
                <a:latin typeface="BulletHolz" panose="020B0600000000000000" pitchFamily="34" charset="0"/>
              </a:rPr>
              <a:t>.</a:t>
            </a:r>
            <a:r>
              <a:rPr lang="en-US" sz="2800" b="1" dirty="0" smtClean="0"/>
              <a:t>This school year begins the second three year cycle in </a:t>
            </a:r>
            <a:r>
              <a:rPr lang="en-US" sz="2800" b="1" dirty="0" smtClean="0">
                <a:effectLst>
                  <a:outerShdw blurRad="38100" dist="38100" dir="2700000" algn="tl">
                    <a:srgbClr val="000000">
                      <a:alpha val="43137"/>
                    </a:srgbClr>
                  </a:outerShdw>
                </a:effectLst>
              </a:rPr>
              <a:t>Priority Status</a:t>
            </a:r>
            <a:r>
              <a:rPr lang="en-US" sz="2800" b="1" dirty="0" smtClean="0"/>
              <a:t>.</a:t>
            </a:r>
          </a:p>
          <a:p>
            <a:pPr>
              <a:spcBef>
                <a:spcPts val="0"/>
              </a:spcBef>
            </a:pPr>
            <a:endParaRPr lang="en-US" b="1" dirty="0" smtClean="0"/>
          </a:p>
          <a:p>
            <a:pPr>
              <a:spcBef>
                <a:spcPts val="0"/>
              </a:spcBef>
            </a:pPr>
            <a:r>
              <a:rPr lang="en-US" sz="2800" dirty="0" smtClean="0">
                <a:latin typeface="BulletHolz" panose="020B0600000000000000" pitchFamily="34" charset="0"/>
              </a:rPr>
              <a:t>.</a:t>
            </a:r>
            <a:r>
              <a:rPr lang="en-US" sz="2800" b="1" dirty="0"/>
              <a:t> A Priority School is one that ranks in the lowest 5 percent of schools in Ohio in student academic performance.</a:t>
            </a:r>
            <a:endParaRPr lang="en-US" sz="2800" b="1" dirty="0" smtClean="0"/>
          </a:p>
        </p:txBody>
      </p:sp>
    </p:spTree>
    <p:extLst>
      <p:ext uri="{BB962C8B-B14F-4D97-AF65-F5344CB8AC3E}">
        <p14:creationId xmlns:p14="http://schemas.microsoft.com/office/powerpoint/2010/main" val="248538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0" dirty="0" smtClean="0"/>
              <a:t>School Stats</a:t>
            </a:r>
            <a:r>
              <a:rPr lang="en-US" sz="4400" b="0" dirty="0" smtClean="0">
                <a:latin typeface="BulletHolz" panose="020B0600000000000000" pitchFamily="34" charset="0"/>
              </a:rPr>
              <a:t>.</a:t>
            </a:r>
            <a:endParaRPr lang="en-US" sz="4400" b="0"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dirty="0"/>
          </a:p>
        </p:txBody>
      </p:sp>
      <p:sp>
        <p:nvSpPr>
          <p:cNvPr id="7" name="Text Placeholder 2"/>
          <p:cNvSpPr>
            <a:spLocks noGrp="1"/>
          </p:cNvSpPr>
          <p:nvPr>
            <p:ph type="body" sz="half" idx="2"/>
          </p:nvPr>
        </p:nvSpPr>
        <p:spPr>
          <a:xfrm>
            <a:off x="332509" y="210689"/>
            <a:ext cx="7968343" cy="6546370"/>
          </a:xfrm>
        </p:spPr>
        <p:txBody>
          <a:bodyPr>
            <a:noAutofit/>
          </a:bodyPr>
          <a:lstStyle/>
          <a:p>
            <a:pPr>
              <a:spcBef>
                <a:spcPts val="0"/>
              </a:spcBef>
            </a:pPr>
            <a:r>
              <a:rPr lang="en-US" sz="2800" b="1" dirty="0" smtClean="0">
                <a:effectLst>
                  <a:outerShdw blurRad="38100" dist="38100" dir="2700000" algn="tl">
                    <a:srgbClr val="000000">
                      <a:alpha val="43137"/>
                    </a:srgbClr>
                  </a:outerShdw>
                </a:effectLst>
              </a:rPr>
              <a:t>Priority School Status </a:t>
            </a:r>
            <a:r>
              <a:rPr lang="en-US" sz="2800" b="1" dirty="0" smtClean="0"/>
              <a:t>Continued</a:t>
            </a:r>
          </a:p>
          <a:p>
            <a:pPr>
              <a:spcBef>
                <a:spcPts val="0"/>
              </a:spcBef>
            </a:pPr>
            <a:r>
              <a:rPr lang="en-US" sz="2800" dirty="0" smtClean="0">
                <a:latin typeface="BulletHolz" panose="020B0600000000000000" pitchFamily="34" charset="0"/>
              </a:rPr>
              <a:t>.</a:t>
            </a:r>
            <a:r>
              <a:rPr lang="en-US" sz="2800" b="1" dirty="0" smtClean="0"/>
              <a:t>ALL new hires are interviewed internally by building principal and members of School Improvement Team.</a:t>
            </a:r>
          </a:p>
          <a:p>
            <a:pPr>
              <a:spcBef>
                <a:spcPts val="0"/>
              </a:spcBef>
            </a:pPr>
            <a:endParaRPr lang="en-US" sz="800" b="1" dirty="0"/>
          </a:p>
          <a:p>
            <a:pPr>
              <a:spcBef>
                <a:spcPts val="0"/>
              </a:spcBef>
            </a:pPr>
            <a:r>
              <a:rPr lang="en-US" sz="2800" dirty="0" smtClean="0">
                <a:latin typeface="BulletHolz" panose="020B0600000000000000" pitchFamily="34" charset="0"/>
              </a:rPr>
              <a:t>.</a:t>
            </a:r>
            <a:r>
              <a:rPr lang="en-US" sz="2800" b="1" dirty="0" smtClean="0"/>
              <a:t>Implement </a:t>
            </a:r>
            <a:r>
              <a:rPr lang="en-US" sz="2800" b="1" dirty="0"/>
              <a:t>strategies to recruit, place and train </a:t>
            </a:r>
            <a:r>
              <a:rPr lang="en-US" sz="2800" b="1" dirty="0" smtClean="0"/>
              <a:t>staff.</a:t>
            </a:r>
          </a:p>
          <a:p>
            <a:pPr>
              <a:spcBef>
                <a:spcPts val="0"/>
              </a:spcBef>
            </a:pPr>
            <a:endParaRPr lang="en-US" sz="800" b="1" dirty="0"/>
          </a:p>
          <a:p>
            <a:pPr>
              <a:spcBef>
                <a:spcPts val="0"/>
              </a:spcBef>
            </a:pPr>
            <a:r>
              <a:rPr lang="en-US" sz="2800" dirty="0" smtClean="0">
                <a:latin typeface="BulletHolz" panose="020B0600000000000000" pitchFamily="34" charset="0"/>
              </a:rPr>
              <a:t>.</a:t>
            </a:r>
            <a:r>
              <a:rPr lang="en-US" sz="2800" b="1" dirty="0" smtClean="0"/>
              <a:t>Prevent </a:t>
            </a:r>
            <a:r>
              <a:rPr lang="en-US" sz="2800" b="1" dirty="0"/>
              <a:t>ineffective teachers from transferring to </a:t>
            </a:r>
            <a:r>
              <a:rPr lang="en-US" sz="2800" b="1" dirty="0">
                <a:effectLst>
                  <a:outerShdw blurRad="38100" dist="38100" dir="2700000" algn="tl">
                    <a:srgbClr val="000000">
                      <a:alpha val="43137"/>
                    </a:srgbClr>
                  </a:outerShdw>
                </a:effectLst>
              </a:rPr>
              <a:t>Priority </a:t>
            </a:r>
            <a:r>
              <a:rPr lang="en-US" sz="2800" b="1" dirty="0" smtClean="0">
                <a:effectLst>
                  <a:outerShdw blurRad="38100" dist="38100" dir="2700000" algn="tl">
                    <a:srgbClr val="000000">
                      <a:alpha val="43137"/>
                    </a:srgbClr>
                  </a:outerShdw>
                </a:effectLst>
              </a:rPr>
              <a:t>Schools.</a:t>
            </a:r>
          </a:p>
          <a:p>
            <a:pPr>
              <a:spcBef>
                <a:spcPts val="0"/>
              </a:spcBef>
            </a:pPr>
            <a:endParaRPr lang="en-US" sz="800" b="1" dirty="0">
              <a:effectLst>
                <a:outerShdw blurRad="38100" dist="38100" dir="2700000" algn="tl">
                  <a:srgbClr val="000000">
                    <a:alpha val="43137"/>
                  </a:srgbClr>
                </a:outerShdw>
              </a:effectLst>
            </a:endParaRPr>
          </a:p>
          <a:p>
            <a:pPr>
              <a:spcBef>
                <a:spcPts val="0"/>
              </a:spcBef>
            </a:pPr>
            <a:r>
              <a:rPr lang="en-US" sz="2800" dirty="0" smtClean="0">
                <a:latin typeface="BulletHolz" panose="020B0600000000000000" pitchFamily="34" charset="0"/>
              </a:rPr>
              <a:t>.</a:t>
            </a:r>
            <a:r>
              <a:rPr lang="en-US" sz="2800" b="1" dirty="0" smtClean="0"/>
              <a:t>Retain </a:t>
            </a:r>
            <a:r>
              <a:rPr lang="en-US" sz="2800" b="1" dirty="0"/>
              <a:t>only </a:t>
            </a:r>
            <a:r>
              <a:rPr lang="en-US" sz="2800" b="1" dirty="0" smtClean="0"/>
              <a:t>those in </a:t>
            </a:r>
            <a:r>
              <a:rPr lang="en-US" sz="2800" b="1" dirty="0"/>
              <a:t>the </a:t>
            </a:r>
            <a:r>
              <a:rPr lang="en-US" sz="2800" b="1" dirty="0">
                <a:effectLst>
                  <a:outerShdw blurRad="38100" dist="38100" dir="2700000" algn="tl">
                    <a:srgbClr val="000000">
                      <a:alpha val="43137"/>
                    </a:srgbClr>
                  </a:outerShdw>
                </a:effectLst>
              </a:rPr>
              <a:t>Priority School</a:t>
            </a:r>
            <a:r>
              <a:rPr lang="en-US" sz="2800" b="1" dirty="0"/>
              <a:t> determined to be effective.</a:t>
            </a:r>
            <a:endParaRPr lang="en-US" sz="2800" dirty="0" smtClean="0">
              <a:latin typeface="BulletHolz" panose="020B0600000000000000" pitchFamily="34" charset="0"/>
            </a:endParaRPr>
          </a:p>
          <a:p>
            <a:pPr>
              <a:spcBef>
                <a:spcPts val="0"/>
              </a:spcBef>
            </a:pPr>
            <a:endParaRPr lang="en-US" sz="800" b="1" dirty="0"/>
          </a:p>
          <a:p>
            <a:pPr>
              <a:spcBef>
                <a:spcPts val="0"/>
              </a:spcBef>
            </a:pPr>
            <a:r>
              <a:rPr lang="en-US" sz="2800" dirty="0" smtClean="0">
                <a:latin typeface="BulletHolz" panose="020B0600000000000000" pitchFamily="34" charset="0"/>
              </a:rPr>
              <a:t>.</a:t>
            </a:r>
            <a:r>
              <a:rPr lang="en-US" sz="2800" b="1" dirty="0" smtClean="0"/>
              <a:t>Provide </a:t>
            </a:r>
            <a:r>
              <a:rPr lang="en-US" sz="2800" b="1" dirty="0"/>
              <a:t>job-embedded PD designed to build capacity and support staff </a:t>
            </a:r>
            <a:r>
              <a:rPr lang="en-US" sz="2800" b="1" dirty="0" smtClean="0"/>
              <a:t>from the Instructional Specialist.</a:t>
            </a:r>
            <a:endParaRPr lang="en-US" b="1" dirty="0" smtClean="0"/>
          </a:p>
        </p:txBody>
      </p:sp>
    </p:spTree>
    <p:extLst>
      <p:ext uri="{BB962C8B-B14F-4D97-AF65-F5344CB8AC3E}">
        <p14:creationId xmlns:p14="http://schemas.microsoft.com/office/powerpoint/2010/main" val="335834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a:t>
            </a:r>
            <a:endParaRPr lang="en-US" dirty="0"/>
          </a:p>
        </p:txBody>
      </p:sp>
      <p:sp>
        <p:nvSpPr>
          <p:cNvPr id="3" name="Text Placeholder 2"/>
          <p:cNvSpPr>
            <a:spLocks noGrp="1"/>
          </p:cNvSpPr>
          <p:nvPr>
            <p:ph type="body" idx="1"/>
          </p:nvPr>
        </p:nvSpPr>
        <p:spPr/>
        <p:txBody>
          <a:bodyPr/>
          <a:lstStyle/>
          <a:p>
            <a:r>
              <a:rPr lang="en-US" b="1" dirty="0" smtClean="0">
                <a:solidFill>
                  <a:schemeClr val="accent2"/>
                </a:solidFill>
              </a:rPr>
              <a:t>Teacher Quality Equity Data</a:t>
            </a:r>
            <a:endParaRPr lang="en-US" b="1" dirty="0">
              <a:solidFill>
                <a:schemeClr val="accent2"/>
              </a:solidFill>
            </a:endParaRPr>
          </a:p>
        </p:txBody>
      </p:sp>
    </p:spTree>
    <p:extLst>
      <p:ext uri="{BB962C8B-B14F-4D97-AF65-F5344CB8AC3E}">
        <p14:creationId xmlns:p14="http://schemas.microsoft.com/office/powerpoint/2010/main" val="177736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1</a:t>
            </a:r>
            <a:endParaRPr lang="en-US" dirty="0"/>
          </a:p>
        </p:txBody>
      </p:sp>
      <p:sp>
        <p:nvSpPr>
          <p:cNvPr id="5" name="Text Placeholder 4"/>
          <p:cNvSpPr>
            <a:spLocks noGrp="1"/>
          </p:cNvSpPr>
          <p:nvPr>
            <p:ph type="body" idx="1"/>
          </p:nvPr>
        </p:nvSpPr>
        <p:spPr/>
        <p:txBody>
          <a:bodyPr/>
          <a:lstStyle/>
          <a:p>
            <a:r>
              <a:rPr lang="en-US" b="1" dirty="0" smtClean="0">
                <a:solidFill>
                  <a:schemeClr val="accent2"/>
                </a:solidFill>
              </a:rPr>
              <a:t>Discussion with School Leaders</a:t>
            </a:r>
            <a:endParaRPr lang="en-US" b="1" dirty="0">
              <a:solidFill>
                <a:schemeClr val="accent2"/>
              </a:solidFill>
            </a:endParaRPr>
          </a:p>
        </p:txBody>
      </p:sp>
    </p:spTree>
    <p:extLst>
      <p:ext uri="{BB962C8B-B14F-4D97-AF65-F5344CB8AC3E}">
        <p14:creationId xmlns:p14="http://schemas.microsoft.com/office/powerpoint/2010/main" val="598436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0" dirty="0" smtClean="0"/>
              <a:t>Teacher Equity</a:t>
            </a:r>
            <a:r>
              <a:rPr lang="en-US" sz="4400" b="0" dirty="0" smtClean="0">
                <a:latin typeface="BulletHolz" panose="020B0600000000000000" pitchFamily="34" charset="0"/>
              </a:rPr>
              <a:t>.</a:t>
            </a:r>
            <a:endParaRPr lang="en-US" sz="4400" b="0" dirty="0"/>
          </a:p>
        </p:txBody>
      </p:sp>
      <p:sp>
        <p:nvSpPr>
          <p:cNvPr id="3" name="Picture Placeholder 2"/>
          <p:cNvSpPr>
            <a:spLocks noGrp="1"/>
          </p:cNvSpPr>
          <p:nvPr>
            <p:ph type="pic" idx="1"/>
          </p:nvPr>
        </p:nvSpPr>
        <p:spPr/>
      </p:sp>
      <p:sp>
        <p:nvSpPr>
          <p:cNvPr id="7" name="Text Placeholder 4"/>
          <p:cNvSpPr>
            <a:spLocks noGrp="1"/>
          </p:cNvSpPr>
          <p:nvPr>
            <p:ph type="body" sz="half" idx="2"/>
          </p:nvPr>
        </p:nvSpPr>
        <p:spPr>
          <a:xfrm>
            <a:off x="579321" y="677918"/>
            <a:ext cx="7508389" cy="6053959"/>
          </a:xfrm>
        </p:spPr>
        <p:txBody>
          <a:bodyPr>
            <a:normAutofit/>
          </a:bodyPr>
          <a:lstStyle/>
          <a:p>
            <a:r>
              <a:rPr lang="en-US" sz="3200" b="1" dirty="0" smtClean="0"/>
              <a:t>High quality teachers is a key factor that influences student achievement </a:t>
            </a:r>
            <a:r>
              <a:rPr lang="da-DK" sz="3200" b="1" dirty="0"/>
              <a:t>(Skrla et al., </a:t>
            </a:r>
            <a:r>
              <a:rPr lang="da-DK" sz="3200" b="1" dirty="0" smtClean="0"/>
              <a:t>2009).</a:t>
            </a:r>
            <a:endParaRPr lang="da-DK" sz="3200" b="1" dirty="0"/>
          </a:p>
          <a:p>
            <a:endParaRPr lang="en-US" sz="2400" b="1" dirty="0" smtClean="0"/>
          </a:p>
          <a:p>
            <a:r>
              <a:rPr lang="en-US" sz="3200" b="1" dirty="0" smtClean="0"/>
              <a:t>High quality teachers as defined </a:t>
            </a:r>
            <a:r>
              <a:rPr lang="en-US" sz="3200" b="1" dirty="0"/>
              <a:t>by NCLB (</a:t>
            </a:r>
            <a:r>
              <a:rPr lang="en-US" sz="3200" b="1" dirty="0" err="1"/>
              <a:t>Skrla</a:t>
            </a:r>
            <a:r>
              <a:rPr lang="en-US" sz="3200" b="1" dirty="0"/>
              <a:t> et al., </a:t>
            </a:r>
            <a:r>
              <a:rPr lang="en-US" sz="3200" b="1" dirty="0" smtClean="0"/>
              <a:t>2009).</a:t>
            </a:r>
            <a:endParaRPr lang="en-US" sz="3200" b="1" dirty="0"/>
          </a:p>
          <a:p>
            <a:r>
              <a:rPr lang="en-US" sz="3200" dirty="0" smtClean="0">
                <a:latin typeface="BulletHolz" panose="020B0600000000000000" pitchFamily="34" charset="0"/>
              </a:rPr>
              <a:t>.</a:t>
            </a:r>
            <a:r>
              <a:rPr lang="en-US" sz="3200" b="1" dirty="0" smtClean="0"/>
              <a:t>Certified </a:t>
            </a:r>
            <a:r>
              <a:rPr lang="en-US" sz="3200" b="1" dirty="0"/>
              <a:t>/ licensed</a:t>
            </a:r>
          </a:p>
          <a:p>
            <a:r>
              <a:rPr lang="en-US" sz="3200" dirty="0" smtClean="0">
                <a:latin typeface="BulletHolz" panose="020B0600000000000000" pitchFamily="34" charset="0"/>
              </a:rPr>
              <a:t>.</a:t>
            </a:r>
            <a:r>
              <a:rPr lang="en-US" sz="3200" b="1" dirty="0" smtClean="0"/>
              <a:t>College </a:t>
            </a:r>
            <a:r>
              <a:rPr lang="en-US" sz="3200" b="1" dirty="0"/>
              <a:t>degree</a:t>
            </a:r>
          </a:p>
          <a:p>
            <a:r>
              <a:rPr lang="en-US" sz="3200" dirty="0" smtClean="0">
                <a:latin typeface="BulletHolz" panose="020B0600000000000000" pitchFamily="34" charset="0"/>
              </a:rPr>
              <a:t>.</a:t>
            </a:r>
            <a:r>
              <a:rPr lang="en-US" sz="3200" b="1" dirty="0" smtClean="0"/>
              <a:t>Demonstrated </a:t>
            </a:r>
            <a:r>
              <a:rPr lang="en-US" sz="3200" b="1" dirty="0"/>
              <a:t>content knowledge</a:t>
            </a:r>
          </a:p>
          <a:p>
            <a:endParaRPr lang="en-US" sz="3200" b="1" dirty="0" smtClean="0"/>
          </a:p>
          <a:p>
            <a:endParaRPr lang="en-US" sz="2400" b="1" dirty="0" smtClean="0"/>
          </a:p>
          <a:p>
            <a:endParaRPr lang="en-US" sz="2400" b="1"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6995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0" dirty="0" smtClean="0"/>
              <a:t>Teacher Equity</a:t>
            </a:r>
            <a:r>
              <a:rPr lang="en-US" sz="4400" b="0" dirty="0" smtClean="0">
                <a:latin typeface="BulletHolz" panose="020B0600000000000000" pitchFamily="34" charset="0"/>
              </a:rPr>
              <a:t>.</a:t>
            </a:r>
            <a:endParaRPr lang="en-US" sz="4400" b="0" dirty="0"/>
          </a:p>
        </p:txBody>
      </p:sp>
      <p:sp>
        <p:nvSpPr>
          <p:cNvPr id="3" name="Picture Placeholder 2"/>
          <p:cNvSpPr>
            <a:spLocks noGrp="1"/>
          </p:cNvSpPr>
          <p:nvPr>
            <p:ph type="pic" idx="1"/>
          </p:nvPr>
        </p:nvSpPr>
        <p:spPr/>
      </p:sp>
      <p:sp>
        <p:nvSpPr>
          <p:cNvPr id="7" name="Text Placeholder 4"/>
          <p:cNvSpPr>
            <a:spLocks noGrp="1"/>
          </p:cNvSpPr>
          <p:nvPr>
            <p:ph type="body" sz="half" idx="2"/>
          </p:nvPr>
        </p:nvSpPr>
        <p:spPr>
          <a:xfrm>
            <a:off x="595086" y="362607"/>
            <a:ext cx="7126513" cy="6053959"/>
          </a:xfrm>
        </p:spPr>
        <p:txBody>
          <a:bodyPr>
            <a:normAutofit lnSpcReduction="10000"/>
          </a:bodyPr>
          <a:lstStyle/>
          <a:p>
            <a:endParaRPr lang="en-US" sz="2400" b="1" dirty="0" smtClean="0"/>
          </a:p>
          <a:p>
            <a:r>
              <a:rPr lang="en-US" sz="3600" b="1" dirty="0" smtClean="0">
                <a:effectLst>
                  <a:outerShdw blurRad="38100" dist="38100" dir="2700000" algn="tl">
                    <a:srgbClr val="000000">
                      <a:alpha val="43137"/>
                    </a:srgbClr>
                  </a:outerShdw>
                </a:effectLst>
              </a:rPr>
              <a:t>Focus:</a:t>
            </a:r>
          </a:p>
          <a:p>
            <a:r>
              <a:rPr lang="en-US" sz="3200" dirty="0" smtClean="0">
                <a:latin typeface="BulletHolz" panose="020B0600000000000000" pitchFamily="34" charset="0"/>
              </a:rPr>
              <a:t>.</a:t>
            </a:r>
            <a:r>
              <a:rPr lang="en-US" sz="3200" b="1" dirty="0" smtClean="0"/>
              <a:t>Teacher Education</a:t>
            </a:r>
          </a:p>
          <a:p>
            <a:r>
              <a:rPr lang="en-US" sz="3200" dirty="0" smtClean="0">
                <a:latin typeface="BulletHolz" panose="020B0600000000000000" pitchFamily="34" charset="0"/>
              </a:rPr>
              <a:t>.</a:t>
            </a:r>
            <a:r>
              <a:rPr lang="en-US" sz="3200" b="1" dirty="0" smtClean="0"/>
              <a:t>Teacher Certification</a:t>
            </a:r>
          </a:p>
          <a:p>
            <a:r>
              <a:rPr lang="en-US" sz="3200" dirty="0" smtClean="0">
                <a:latin typeface="BulletHolz" panose="020B0600000000000000" pitchFamily="34" charset="0"/>
              </a:rPr>
              <a:t>.</a:t>
            </a:r>
            <a:r>
              <a:rPr lang="en-US" sz="3200" b="1" dirty="0" smtClean="0"/>
              <a:t>Teacher Experience</a:t>
            </a:r>
          </a:p>
          <a:p>
            <a:r>
              <a:rPr lang="en-US" sz="3200" dirty="0" smtClean="0">
                <a:latin typeface="BulletHolz" panose="020B0600000000000000" pitchFamily="34" charset="0"/>
              </a:rPr>
              <a:t>.</a:t>
            </a:r>
            <a:r>
              <a:rPr lang="en-US" sz="3200" b="1" dirty="0" smtClean="0"/>
              <a:t>Duration in Current Building</a:t>
            </a:r>
          </a:p>
          <a:p>
            <a:r>
              <a:rPr lang="en-US" sz="3200" b="1" dirty="0" smtClean="0"/>
              <a:t>These 4 components can show a clear pattern of equitable or inequitable access to the most qualified teachers </a:t>
            </a:r>
            <a:r>
              <a:rPr lang="da-DK" sz="3200" b="1" dirty="0"/>
              <a:t>(Skrla et al., </a:t>
            </a:r>
            <a:r>
              <a:rPr lang="da-DK" sz="3200" b="1" dirty="0" smtClean="0"/>
              <a:t>2009).</a:t>
            </a:r>
            <a:endParaRPr lang="da-DK" sz="3200" b="1" dirty="0"/>
          </a:p>
          <a:p>
            <a:endParaRPr lang="en-US" sz="2400" b="1" dirty="0" smtClean="0"/>
          </a:p>
          <a:p>
            <a:endParaRPr lang="en-US" sz="2400" b="1"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17814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148946876"/>
              </p:ext>
            </p:extLst>
          </p:nvPr>
        </p:nvGraphicFramePr>
        <p:xfrm>
          <a:off x="-1" y="0"/>
          <a:ext cx="8403022" cy="67318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half" idx="2"/>
          </p:nvPr>
        </p:nvSpPr>
        <p:spPr/>
        <p:txBody>
          <a:bodyPr>
            <a:noAutofit/>
          </a:bodyPr>
          <a:lstStyle/>
          <a:p>
            <a:r>
              <a:rPr lang="en-US" sz="2000" dirty="0" smtClean="0">
                <a:latin typeface="BulletHolz" panose="020B0600000000000000" pitchFamily="34" charset="0"/>
              </a:rPr>
              <a:t>.</a:t>
            </a:r>
            <a:r>
              <a:rPr lang="en-US" sz="2000" b="1" dirty="0" smtClean="0"/>
              <a:t>13 certified teachers are necessary for the day-to-day operation of our building.  </a:t>
            </a:r>
            <a:endParaRPr lang="en-US" sz="2000" dirty="0" smtClean="0">
              <a:latin typeface="BulletHolz" panose="020B0600000000000000" pitchFamily="34" charset="0"/>
            </a:endParaRPr>
          </a:p>
          <a:p>
            <a:r>
              <a:rPr lang="en-US" sz="2000" dirty="0" smtClean="0">
                <a:latin typeface="BulletHolz" panose="020B0600000000000000" pitchFamily="34" charset="0"/>
              </a:rPr>
              <a:t>.</a:t>
            </a:r>
            <a:r>
              <a:rPr lang="en-US" sz="2000" b="1" dirty="0" smtClean="0"/>
              <a:t>ALL teaching staff must be a certified intervention specialist.</a:t>
            </a:r>
          </a:p>
          <a:p>
            <a:r>
              <a:rPr lang="en-US" sz="2000" dirty="0" smtClean="0">
                <a:latin typeface="BulletHolz" panose="020B0600000000000000" pitchFamily="34" charset="0"/>
              </a:rPr>
              <a:t>.</a:t>
            </a:r>
            <a:r>
              <a:rPr lang="en-US" sz="2000" b="1" dirty="0" smtClean="0"/>
              <a:t>Currently, the school has 3 long term substitute teachers.</a:t>
            </a:r>
            <a:endParaRPr lang="en-US" sz="2000" b="1" dirty="0">
              <a:latin typeface="BulletHolz" panose="020B0600000000000000" pitchFamily="34" charset="0"/>
            </a:endParaRPr>
          </a:p>
        </p:txBody>
      </p:sp>
      <p:sp>
        <p:nvSpPr>
          <p:cNvPr id="9" name="Title 1"/>
          <p:cNvSpPr>
            <a:spLocks noGrp="1"/>
          </p:cNvSpPr>
          <p:nvPr>
            <p:ph type="title"/>
          </p:nvPr>
        </p:nvSpPr>
        <p:spPr/>
        <p:txBody>
          <a:bodyPr>
            <a:noAutofit/>
          </a:bodyPr>
          <a:lstStyle/>
          <a:p>
            <a:r>
              <a:rPr lang="en-US" sz="4400" b="0" dirty="0" smtClean="0"/>
              <a:t>Teacher Equity</a:t>
            </a:r>
            <a:r>
              <a:rPr lang="en-US" sz="4400" b="0" dirty="0" smtClean="0">
                <a:latin typeface="BulletHolz" panose="020B0600000000000000" pitchFamily="34" charset="0"/>
              </a:rPr>
              <a:t>.</a:t>
            </a:r>
            <a:endParaRPr lang="en-US" sz="4400" b="0" dirty="0"/>
          </a:p>
        </p:txBody>
      </p:sp>
    </p:spTree>
    <p:extLst>
      <p:ext uri="{BB962C8B-B14F-4D97-AF65-F5344CB8AC3E}">
        <p14:creationId xmlns:p14="http://schemas.microsoft.com/office/powerpoint/2010/main" val="1485190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95013989"/>
              </p:ext>
            </p:extLst>
          </p:nvPr>
        </p:nvGraphicFramePr>
        <p:xfrm>
          <a:off x="283779" y="184248"/>
          <a:ext cx="7961153" cy="635844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p:txBody>
          <a:bodyPr>
            <a:noAutofit/>
          </a:bodyPr>
          <a:lstStyle/>
          <a:p>
            <a:r>
              <a:rPr lang="en-US" sz="4400" b="0" dirty="0" smtClean="0"/>
              <a:t>Teacher Equity</a:t>
            </a:r>
            <a:r>
              <a:rPr lang="en-US" sz="4400" b="0" dirty="0" smtClean="0">
                <a:latin typeface="BulletHolz" panose="020B0600000000000000" pitchFamily="34" charset="0"/>
              </a:rPr>
              <a:t>.</a:t>
            </a:r>
            <a:endParaRPr lang="en-US" sz="4400" b="0" dirty="0"/>
          </a:p>
        </p:txBody>
      </p:sp>
      <p:sp>
        <p:nvSpPr>
          <p:cNvPr id="7" name="Text Placeholder 3"/>
          <p:cNvSpPr txBox="1">
            <a:spLocks/>
          </p:cNvSpPr>
          <p:nvPr/>
        </p:nvSpPr>
        <p:spPr>
          <a:xfrm>
            <a:off x="8460955" y="2456267"/>
            <a:ext cx="3514380" cy="32918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r>
              <a:rPr lang="en-US" sz="2800" dirty="0" smtClean="0">
                <a:latin typeface="BulletHolz" panose="020B0600000000000000" pitchFamily="34" charset="0"/>
              </a:rPr>
              <a:t>.</a:t>
            </a:r>
            <a:r>
              <a:rPr lang="en-US" sz="2800" b="1" dirty="0" smtClean="0"/>
              <a:t>The information is based on ten full-time teachers.</a:t>
            </a:r>
          </a:p>
        </p:txBody>
      </p:sp>
    </p:spTree>
    <p:extLst>
      <p:ext uri="{BB962C8B-B14F-4D97-AF65-F5344CB8AC3E}">
        <p14:creationId xmlns:p14="http://schemas.microsoft.com/office/powerpoint/2010/main" val="734731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77998913"/>
              </p:ext>
            </p:extLst>
          </p:nvPr>
        </p:nvGraphicFramePr>
        <p:xfrm>
          <a:off x="0" y="254554"/>
          <a:ext cx="8276897" cy="639849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8460955" y="2423160"/>
            <a:ext cx="3514380" cy="3291840"/>
          </a:xfrm>
        </p:spPr>
        <p:txBody>
          <a:bodyPr>
            <a:normAutofit/>
          </a:bodyPr>
          <a:lstStyle/>
          <a:p>
            <a:r>
              <a:rPr lang="en-US" sz="2800" dirty="0" smtClean="0">
                <a:latin typeface="BulletHolz" panose="020B0600000000000000" pitchFamily="34" charset="0"/>
              </a:rPr>
              <a:t>.</a:t>
            </a:r>
            <a:r>
              <a:rPr lang="en-US" sz="2800" b="1" dirty="0" smtClean="0"/>
              <a:t>The information is based on ten full-time teachers.</a:t>
            </a:r>
          </a:p>
        </p:txBody>
      </p:sp>
      <p:sp>
        <p:nvSpPr>
          <p:cNvPr id="6" name="Title 1"/>
          <p:cNvSpPr>
            <a:spLocks noGrp="1"/>
          </p:cNvSpPr>
          <p:nvPr>
            <p:ph type="title"/>
          </p:nvPr>
        </p:nvSpPr>
        <p:spPr/>
        <p:txBody>
          <a:bodyPr>
            <a:noAutofit/>
          </a:bodyPr>
          <a:lstStyle/>
          <a:p>
            <a:r>
              <a:rPr lang="en-US" sz="4400" b="0" dirty="0" smtClean="0"/>
              <a:t>Teacher Equity</a:t>
            </a:r>
            <a:r>
              <a:rPr lang="en-US" sz="4400" b="0" dirty="0" smtClean="0">
                <a:latin typeface="BulletHolz" panose="020B0600000000000000" pitchFamily="34" charset="0"/>
              </a:rPr>
              <a:t>.</a:t>
            </a:r>
            <a:endParaRPr lang="en-US" sz="4400" b="0" dirty="0"/>
          </a:p>
        </p:txBody>
      </p:sp>
    </p:spTree>
    <p:extLst>
      <p:ext uri="{BB962C8B-B14F-4D97-AF65-F5344CB8AC3E}">
        <p14:creationId xmlns:p14="http://schemas.microsoft.com/office/powerpoint/2010/main" val="861771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0" dirty="0" smtClean="0"/>
              <a:t>Teacher Equity</a:t>
            </a:r>
            <a:r>
              <a:rPr lang="en-US" sz="4400" b="0" dirty="0" smtClean="0">
                <a:latin typeface="BulletHolz" panose="020B0600000000000000" pitchFamily="34" charset="0"/>
              </a:rPr>
              <a:t>.</a:t>
            </a:r>
            <a:endParaRPr lang="en-US" sz="4400" b="0" dirty="0"/>
          </a:p>
        </p:txBody>
      </p:sp>
      <p:graphicFrame>
        <p:nvGraphicFramePr>
          <p:cNvPr id="4" name="Picture Placeholder 3"/>
          <p:cNvGraphicFramePr>
            <a:graphicFrameLocks noGrp="1"/>
          </p:cNvGraphicFramePr>
          <p:nvPr>
            <p:ph type="pic" idx="1"/>
            <p:extLst>
              <p:ext uri="{D42A27DB-BD31-4B8C-83A1-F6EECF244321}">
                <p14:modId xmlns:p14="http://schemas.microsoft.com/office/powerpoint/2010/main" val="4140214161"/>
              </p:ext>
            </p:extLst>
          </p:nvPr>
        </p:nvGraphicFramePr>
        <p:xfrm>
          <a:off x="439169" y="1042851"/>
          <a:ext cx="7529174" cy="4389120"/>
        </p:xfrm>
        <a:graphic>
          <a:graphicData uri="http://schemas.openxmlformats.org/drawingml/2006/table">
            <a:tbl>
              <a:tblPr firstRow="1" firstCol="1" bandRow="1">
                <a:tableStyleId>{5C22544A-7EE6-4342-B048-85BDC9FD1C3A}</a:tableStyleId>
              </a:tblPr>
              <a:tblGrid>
                <a:gridCol w="1845386"/>
                <a:gridCol w="3616956"/>
                <a:gridCol w="1095749"/>
                <a:gridCol w="971083"/>
              </a:tblGrid>
              <a:tr h="0">
                <a:tc>
                  <a:txBody>
                    <a:bodyPr/>
                    <a:lstStyle/>
                    <a:p>
                      <a:pPr marL="0" marR="0" algn="ctr">
                        <a:spcBef>
                          <a:spcPts val="0"/>
                        </a:spcBef>
                        <a:spcAft>
                          <a:spcPts val="0"/>
                        </a:spcAft>
                      </a:pPr>
                      <a:r>
                        <a:rPr lang="en-US" sz="1600" dirty="0">
                          <a:effectLst/>
                        </a:rPr>
                        <a:t>Ed Assistants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Education:</a:t>
                      </a:r>
                    </a:p>
                    <a:p>
                      <a:pPr marL="0" marR="0" algn="ctr">
                        <a:spcBef>
                          <a:spcPts val="0"/>
                        </a:spcBef>
                        <a:spcAft>
                          <a:spcPts val="0"/>
                        </a:spcAft>
                      </a:pPr>
                      <a:r>
                        <a:rPr lang="en-US" sz="1600" dirty="0">
                          <a:effectLst/>
                        </a:rPr>
                        <a:t>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Years Assisting</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Years in Building</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K: Joyce</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BS (Elem. Ed)</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 ½</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 ½ </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dirty="0">
                          <a:effectLst/>
                        </a:rPr>
                        <a:t>1/2: Mrs. G</a:t>
                      </a:r>
                      <a:endParaRPr lang="en-US" sz="1600" dirty="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18</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18</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2: Substitute </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3: Dinnen</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BS (Business)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2</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3</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3: Fitzpatrick</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BS (SPED)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4</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2</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4: Substitute</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5: McFarran</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10</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14</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5: Mosley</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8</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4</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6: Substitute</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dirty="0">
                          <a:effectLst/>
                        </a:rPr>
                        <a:t>6: </a:t>
                      </a:r>
                      <a:r>
                        <a:rPr lang="en-US" sz="1600" dirty="0" smtClean="0">
                          <a:effectLst/>
                        </a:rPr>
                        <a:t>Substitute</a:t>
                      </a:r>
                      <a:endParaRPr lang="en-US" sz="1600" dirty="0">
                        <a:effectLst/>
                        <a:latin typeface="Century Gothic"/>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smtClean="0">
                          <a:effectLst/>
                        </a:rPr>
                        <a:t>*</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smtClean="0">
                          <a:effectLst/>
                        </a:rPr>
                        <a:t>*</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6: Flinn</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10</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8</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7: Flosey</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1</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dirty="0">
                          <a:effectLst/>
                        </a:rPr>
                        <a:t>8: </a:t>
                      </a:r>
                      <a:r>
                        <a:rPr lang="en-US" sz="1600" dirty="0" err="1" smtClean="0">
                          <a:effectLst/>
                        </a:rPr>
                        <a:t>Daditch</a:t>
                      </a:r>
                      <a:endParaRPr lang="en-US" sz="1600" dirty="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2</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2</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Floater: Meeks</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BA (Criminal Justice &amp; Social Work)</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½ </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Floater: Bentley</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18</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15</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Floater: Castner</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20</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15</a:t>
                      </a:r>
                      <a:endParaRPr lang="en-US" sz="1600" dirty="0">
                        <a:effectLst/>
                        <a:latin typeface="Century Gothic"/>
                        <a:ea typeface="Calibri"/>
                        <a:cs typeface="Times New Roman"/>
                      </a:endParaRPr>
                    </a:p>
                  </a:txBody>
                  <a:tcPr marL="68580" marR="68580" marT="0" marB="0"/>
                </a:tc>
              </a:tr>
            </a:tbl>
          </a:graphicData>
        </a:graphic>
      </p:graphicFrame>
      <p:sp>
        <p:nvSpPr>
          <p:cNvPr id="6" name="Text Placeholder 4"/>
          <p:cNvSpPr>
            <a:spLocks noGrp="1"/>
          </p:cNvSpPr>
          <p:nvPr>
            <p:ph type="body" sz="half" idx="2"/>
          </p:nvPr>
        </p:nvSpPr>
        <p:spPr>
          <a:xfrm>
            <a:off x="8549640" y="2423160"/>
            <a:ext cx="3469762" cy="3291840"/>
          </a:xfrm>
        </p:spPr>
        <p:txBody>
          <a:bodyPr>
            <a:normAutofit lnSpcReduction="10000"/>
          </a:bodyPr>
          <a:lstStyle/>
          <a:p>
            <a:r>
              <a:rPr lang="en-US" sz="2400" dirty="0" smtClean="0">
                <a:latin typeface="BulletHolz" panose="020B0600000000000000" pitchFamily="34" charset="0"/>
              </a:rPr>
              <a:t>.</a:t>
            </a:r>
            <a:r>
              <a:rPr lang="en-US" sz="2400" b="1" dirty="0" smtClean="0"/>
              <a:t>Each classroom has an educational assistant, 13 required, with 3 floaters for additional support.</a:t>
            </a:r>
          </a:p>
          <a:p>
            <a:r>
              <a:rPr lang="en-US" sz="2400" dirty="0" smtClean="0">
                <a:latin typeface="BulletHolz" panose="020B0600000000000000" pitchFamily="34" charset="0"/>
              </a:rPr>
              <a:t>.</a:t>
            </a:r>
            <a:r>
              <a:rPr lang="en-US" sz="2400" b="1" dirty="0" smtClean="0"/>
              <a:t>Currently, the school has 3 substitute educational assistants.</a:t>
            </a:r>
            <a:endParaRPr lang="en-US" sz="2400" b="1" dirty="0">
              <a:latin typeface="BulletHolz" panose="020B0600000000000000" pitchFamily="34" charset="0"/>
            </a:endParaRPr>
          </a:p>
        </p:txBody>
      </p:sp>
    </p:spTree>
    <p:extLst>
      <p:ext uri="{BB962C8B-B14F-4D97-AF65-F5344CB8AC3E}">
        <p14:creationId xmlns:p14="http://schemas.microsoft.com/office/powerpoint/2010/main" val="5948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0" dirty="0" smtClean="0"/>
              <a:t>Teacher Equity</a:t>
            </a:r>
            <a:r>
              <a:rPr lang="en-US" sz="4400" b="0" dirty="0" smtClean="0">
                <a:latin typeface="BulletHolz" panose="020B0600000000000000" pitchFamily="34" charset="0"/>
              </a:rPr>
              <a:t>.</a:t>
            </a:r>
            <a:endParaRPr lang="en-US" sz="4400" b="0"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2539951150"/>
              </p:ext>
            </p:extLst>
          </p:nvPr>
        </p:nvGraphicFramePr>
        <p:xfrm>
          <a:off x="532697" y="1225862"/>
          <a:ext cx="7431314" cy="3413760"/>
        </p:xfrm>
        <a:graphic>
          <a:graphicData uri="http://schemas.openxmlformats.org/drawingml/2006/table">
            <a:tbl>
              <a:tblPr firstRow="1" firstCol="1" bandRow="1">
                <a:tableStyleId>{5C22544A-7EE6-4342-B048-85BDC9FD1C3A}</a:tableStyleId>
              </a:tblPr>
              <a:tblGrid>
                <a:gridCol w="1821401"/>
                <a:gridCol w="3569945"/>
                <a:gridCol w="1081507"/>
                <a:gridCol w="958461"/>
              </a:tblGrid>
              <a:tr h="0">
                <a:tc>
                  <a:txBody>
                    <a:bodyPr/>
                    <a:lstStyle/>
                    <a:p>
                      <a:pPr marL="0" marR="0" algn="ctr">
                        <a:spcBef>
                          <a:spcPts val="0"/>
                        </a:spcBef>
                        <a:spcAft>
                          <a:spcPts val="0"/>
                        </a:spcAft>
                      </a:pPr>
                      <a:r>
                        <a:rPr lang="en-US" sz="1600" dirty="0">
                          <a:effectLst/>
                        </a:rPr>
                        <a:t>Key Staff Members</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Education:</a:t>
                      </a:r>
                    </a:p>
                    <a:p>
                      <a:pPr marL="0" marR="0" algn="ctr">
                        <a:spcBef>
                          <a:spcPts val="0"/>
                        </a:spcBef>
                        <a:spcAft>
                          <a:spcPts val="0"/>
                        </a:spcAft>
                      </a:pPr>
                      <a:r>
                        <a:rPr lang="en-US" sz="1600" dirty="0">
                          <a:effectLst/>
                        </a:rPr>
                        <a:t>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Years of </a:t>
                      </a:r>
                      <a:r>
                        <a:rPr lang="en-US" sz="1600" dirty="0" smtClean="0">
                          <a:effectLst/>
                        </a:rPr>
                        <a:t>Service in</a:t>
                      </a:r>
                      <a:r>
                        <a:rPr lang="en-US" sz="1600" baseline="0" dirty="0" smtClean="0">
                          <a:effectLst/>
                        </a:rPr>
                        <a:t> current position</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Years in Building</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Principal: Davis</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BS (SPED), MEd (SPED), Admin License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smtClean="0">
                          <a:effectLst/>
                        </a:rPr>
                        <a:t>1</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2</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Assist. Principal: Gruska</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BS (SPED) &amp; MEd (Admin)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smtClean="0">
                          <a:effectLst/>
                        </a:rPr>
                        <a:t>½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½ </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Instructional Coach: Was</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dirty="0">
                          <a:effectLst/>
                        </a:rPr>
                        <a:t>BS (Elem Ed)&amp; MEd (SPED), </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smtClean="0">
                          <a:effectLst/>
                        </a:rPr>
                        <a:t>4</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8</a:t>
                      </a:r>
                      <a:endParaRPr lang="en-US" sz="160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Title 1: Becktel</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BS (Elem. Ed) &amp; Reading endorsement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a:effectLst/>
                        </a:rPr>
                        <a:t>12</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1</a:t>
                      </a:r>
                      <a:endParaRPr lang="en-US" sz="1600" dirty="0">
                        <a:effectLst/>
                        <a:latin typeface="Century Gothic"/>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Counselor: Oeltjen</a:t>
                      </a:r>
                      <a:endParaRPr lang="en-US" sz="1600">
                        <a:effectLst/>
                        <a:latin typeface="Century Gothic"/>
                        <a:ea typeface="Calibri"/>
                        <a:cs typeface="Times New Roman"/>
                      </a:endParaRPr>
                    </a:p>
                  </a:txBody>
                  <a:tcPr marL="68580" marR="68580" marT="0" marB="0"/>
                </a:tc>
                <a:tc>
                  <a:txBody>
                    <a:bodyPr/>
                    <a:lstStyle/>
                    <a:p>
                      <a:pPr marL="0" marR="0">
                        <a:spcBef>
                          <a:spcPts val="0"/>
                        </a:spcBef>
                        <a:spcAft>
                          <a:spcPts val="0"/>
                        </a:spcAft>
                      </a:pPr>
                      <a:r>
                        <a:rPr lang="en-US" sz="1600">
                          <a:effectLst/>
                        </a:rPr>
                        <a:t>BS (Gen Ed) &amp; MA (School Counseling)  </a:t>
                      </a:r>
                      <a:endParaRPr lang="en-US" sz="160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smtClean="0">
                          <a:effectLst/>
                        </a:rPr>
                        <a:t>2</a:t>
                      </a:r>
                      <a:endParaRPr lang="en-US" sz="1600" dirty="0">
                        <a:effectLst/>
                        <a:latin typeface="Century Gothic"/>
                        <a:ea typeface="Calibri"/>
                        <a:cs typeface="Times New Roman"/>
                      </a:endParaRPr>
                    </a:p>
                  </a:txBody>
                  <a:tcPr marL="68580" marR="68580" marT="0" marB="0"/>
                </a:tc>
                <a:tc>
                  <a:txBody>
                    <a:bodyPr/>
                    <a:lstStyle/>
                    <a:p>
                      <a:pPr marL="0" marR="0" algn="ctr">
                        <a:spcBef>
                          <a:spcPts val="0"/>
                        </a:spcBef>
                        <a:spcAft>
                          <a:spcPts val="0"/>
                        </a:spcAft>
                      </a:pPr>
                      <a:r>
                        <a:rPr lang="en-US" sz="1600" dirty="0">
                          <a:effectLst/>
                        </a:rPr>
                        <a:t>3</a:t>
                      </a:r>
                      <a:endParaRPr lang="en-US" sz="1600" dirty="0">
                        <a:effectLst/>
                        <a:latin typeface="Century Gothic"/>
                        <a:ea typeface="Calibri"/>
                        <a:cs typeface="Times New Roman"/>
                      </a:endParaRPr>
                    </a:p>
                  </a:txBody>
                  <a:tcPr marL="68580" marR="68580" marT="0" marB="0"/>
                </a:tc>
              </a:tr>
            </a:tbl>
          </a:graphicData>
        </a:graphic>
      </p:graphicFrame>
      <p:sp>
        <p:nvSpPr>
          <p:cNvPr id="7" name="Text Placeholder 4"/>
          <p:cNvSpPr>
            <a:spLocks noGrp="1"/>
          </p:cNvSpPr>
          <p:nvPr>
            <p:ph type="body" sz="half" idx="2"/>
          </p:nvPr>
        </p:nvSpPr>
        <p:spPr/>
        <p:txBody>
          <a:bodyPr>
            <a:normAutofit fontScale="92500" lnSpcReduction="20000"/>
          </a:bodyPr>
          <a:lstStyle/>
          <a:p>
            <a:r>
              <a:rPr lang="en-US" sz="2400" b="1" dirty="0" smtClean="0"/>
              <a:t>Focus:</a:t>
            </a:r>
          </a:p>
          <a:p>
            <a:r>
              <a:rPr lang="en-US" sz="2400" dirty="0" smtClean="0">
                <a:latin typeface="BulletHolz" panose="020B0600000000000000" pitchFamily="34" charset="0"/>
              </a:rPr>
              <a:t>.</a:t>
            </a:r>
            <a:r>
              <a:rPr lang="en-US" sz="2400" b="1" dirty="0" smtClean="0"/>
              <a:t>Schools Leadership Team </a:t>
            </a:r>
          </a:p>
          <a:p>
            <a:r>
              <a:rPr lang="en-US" sz="2400" dirty="0" smtClean="0">
                <a:latin typeface="BulletHolz" panose="020B0600000000000000" pitchFamily="34" charset="0"/>
              </a:rPr>
              <a:t>.</a:t>
            </a:r>
            <a:r>
              <a:rPr lang="en-US" sz="2400" b="1" dirty="0" smtClean="0"/>
              <a:t>Administration Team are newly licensed administrators.</a:t>
            </a:r>
          </a:p>
          <a:p>
            <a:r>
              <a:rPr lang="en-US" sz="2400" dirty="0" smtClean="0">
                <a:latin typeface="BulletHolz" panose="020B0600000000000000" pitchFamily="34" charset="0"/>
              </a:rPr>
              <a:t>.</a:t>
            </a:r>
            <a:r>
              <a:rPr lang="en-US" sz="2400" b="1" dirty="0" smtClean="0"/>
              <a:t>This is the Administration Team’s first assignment with their current licensure.</a:t>
            </a:r>
            <a:endParaRPr lang="en-US" sz="2400" b="1" dirty="0"/>
          </a:p>
        </p:txBody>
      </p:sp>
    </p:spTree>
    <p:extLst>
      <p:ext uri="{BB962C8B-B14F-4D97-AF65-F5344CB8AC3E}">
        <p14:creationId xmlns:p14="http://schemas.microsoft.com/office/powerpoint/2010/main" val="2328001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6</a:t>
            </a:r>
            <a:endParaRPr lang="en-US" dirty="0"/>
          </a:p>
        </p:txBody>
      </p:sp>
      <p:sp>
        <p:nvSpPr>
          <p:cNvPr id="6" name="Text Placeholder 5"/>
          <p:cNvSpPr>
            <a:spLocks noGrp="1"/>
          </p:cNvSpPr>
          <p:nvPr>
            <p:ph type="body" idx="1"/>
          </p:nvPr>
        </p:nvSpPr>
        <p:spPr/>
        <p:txBody>
          <a:bodyPr/>
          <a:lstStyle/>
          <a:p>
            <a:r>
              <a:rPr lang="en-US" b="1" dirty="0" smtClean="0">
                <a:solidFill>
                  <a:schemeClr val="accent2"/>
                </a:solidFill>
              </a:rPr>
              <a:t>Programmatic Equity Data</a:t>
            </a:r>
            <a:endParaRPr lang="en-US" b="1" dirty="0">
              <a:solidFill>
                <a:schemeClr val="accent2"/>
              </a:solidFill>
            </a:endParaRPr>
          </a:p>
        </p:txBody>
      </p:sp>
    </p:spTree>
    <p:extLst>
      <p:ext uri="{BB962C8B-B14F-4D97-AF65-F5344CB8AC3E}">
        <p14:creationId xmlns:p14="http://schemas.microsoft.com/office/powerpoint/2010/main" val="3626675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85800"/>
            <a:ext cx="3511732" cy="1737360"/>
          </a:xfrm>
        </p:spPr>
        <p:txBody>
          <a:bodyPr>
            <a:normAutofit/>
          </a:bodyPr>
          <a:lstStyle/>
          <a:p>
            <a:r>
              <a:rPr lang="en-US" sz="4000" b="0" dirty="0" smtClean="0"/>
              <a:t>Programmatic Equity</a:t>
            </a:r>
            <a:r>
              <a:rPr lang="en-US" sz="4000" b="0" dirty="0" smtClean="0">
                <a:latin typeface="BulletHolz" panose="020B0600000000000000" pitchFamily="34" charset="0"/>
              </a:rPr>
              <a:t>.</a:t>
            </a:r>
            <a:endParaRPr lang="en-US" sz="4000" b="0" dirty="0"/>
          </a:p>
        </p:txBody>
      </p:sp>
      <p:sp>
        <p:nvSpPr>
          <p:cNvPr id="5" name="Rectangle 4"/>
          <p:cNvSpPr/>
          <p:nvPr/>
        </p:nvSpPr>
        <p:spPr>
          <a:xfrm>
            <a:off x="840827" y="1375738"/>
            <a:ext cx="6096000" cy="3872855"/>
          </a:xfrm>
          <a:prstGeom prst="rect">
            <a:avLst/>
          </a:prstGeom>
        </p:spPr>
        <p:txBody>
          <a:bodyPr>
            <a:spAutoFit/>
          </a:bodyPr>
          <a:lstStyle/>
          <a:p>
            <a:pPr lvl="0" defTabSz="914400">
              <a:spcBef>
                <a:spcPts val="1000"/>
              </a:spcBef>
              <a:buClr>
                <a:srgbClr val="D34817">
                  <a:lumMod val="75000"/>
                </a:srgbClr>
              </a:buClr>
              <a:buSzPct val="85000"/>
            </a:pPr>
            <a:r>
              <a:rPr lang="en-US" sz="4400" b="1" dirty="0">
                <a:solidFill>
                  <a:srgbClr val="D34817">
                    <a:lumMod val="75000"/>
                  </a:srgbClr>
                </a:solidFill>
                <a:effectLst>
                  <a:outerShdw blurRad="38100" dist="38100" dir="2700000" algn="tl">
                    <a:srgbClr val="000000">
                      <a:alpha val="43137"/>
                    </a:srgbClr>
                  </a:outerShdw>
                </a:effectLst>
              </a:rPr>
              <a:t>Focus:</a:t>
            </a:r>
          </a:p>
          <a:p>
            <a:pPr lvl="0" defTabSz="914400">
              <a:spcBef>
                <a:spcPts val="1000"/>
              </a:spcBef>
              <a:buClr>
                <a:srgbClr val="D34817">
                  <a:lumMod val="75000"/>
                </a:srgbClr>
              </a:buClr>
              <a:buSzPct val="85000"/>
            </a:pPr>
            <a:r>
              <a:rPr lang="en-US" sz="3200" dirty="0" smtClean="0">
                <a:solidFill>
                  <a:srgbClr val="D34817">
                    <a:lumMod val="75000"/>
                  </a:srgbClr>
                </a:solidFill>
                <a:latin typeface="BulletHolz" panose="020B0600000000000000" pitchFamily="34" charset="0"/>
              </a:rPr>
              <a:t>.</a:t>
            </a:r>
            <a:r>
              <a:rPr lang="en-US" sz="3200" b="1" dirty="0" smtClean="0">
                <a:solidFill>
                  <a:srgbClr val="D34817">
                    <a:lumMod val="75000"/>
                  </a:srgbClr>
                </a:solidFill>
              </a:rPr>
              <a:t>Special Education</a:t>
            </a:r>
          </a:p>
          <a:p>
            <a:pPr lvl="0" defTabSz="914400">
              <a:spcBef>
                <a:spcPts val="1000"/>
              </a:spcBef>
              <a:buClr>
                <a:srgbClr val="D34817">
                  <a:lumMod val="75000"/>
                </a:srgbClr>
              </a:buClr>
              <a:buSzPct val="85000"/>
            </a:pPr>
            <a:r>
              <a:rPr lang="en-US" sz="3200" dirty="0" smtClean="0">
                <a:solidFill>
                  <a:srgbClr val="D34817">
                    <a:lumMod val="75000"/>
                  </a:srgbClr>
                </a:solidFill>
                <a:latin typeface="BulletHolz" panose="020B0600000000000000" pitchFamily="34" charset="0"/>
              </a:rPr>
              <a:t>.</a:t>
            </a:r>
            <a:r>
              <a:rPr lang="en-US" sz="3200" b="1" dirty="0" smtClean="0">
                <a:solidFill>
                  <a:srgbClr val="D34817">
                    <a:lumMod val="75000"/>
                  </a:srgbClr>
                </a:solidFill>
              </a:rPr>
              <a:t>Gifted &amp; Talented</a:t>
            </a:r>
          </a:p>
          <a:p>
            <a:pPr lvl="0" defTabSz="914400">
              <a:spcBef>
                <a:spcPts val="1000"/>
              </a:spcBef>
              <a:buClr>
                <a:srgbClr val="D34817">
                  <a:lumMod val="75000"/>
                </a:srgbClr>
              </a:buClr>
              <a:buSzPct val="85000"/>
            </a:pPr>
            <a:r>
              <a:rPr lang="en-US" sz="3200" dirty="0" smtClean="0">
                <a:solidFill>
                  <a:srgbClr val="D34817">
                    <a:lumMod val="75000"/>
                  </a:srgbClr>
                </a:solidFill>
                <a:latin typeface="BulletHolz" panose="020B0600000000000000" pitchFamily="34" charset="0"/>
              </a:rPr>
              <a:t>.</a:t>
            </a:r>
            <a:r>
              <a:rPr lang="en-US" sz="3200" b="1" dirty="0" smtClean="0">
                <a:solidFill>
                  <a:srgbClr val="D34817">
                    <a:lumMod val="75000"/>
                  </a:srgbClr>
                </a:solidFill>
              </a:rPr>
              <a:t>Bilingual</a:t>
            </a:r>
            <a:endParaRPr lang="en-US" sz="3200" dirty="0">
              <a:solidFill>
                <a:srgbClr val="D34817">
                  <a:lumMod val="75000"/>
                </a:srgbClr>
              </a:solidFill>
              <a:latin typeface="BulletHolz" panose="020B0600000000000000" pitchFamily="34" charset="0"/>
            </a:endParaRPr>
          </a:p>
          <a:p>
            <a:pPr lvl="0" defTabSz="914400">
              <a:spcBef>
                <a:spcPts val="1000"/>
              </a:spcBef>
              <a:buClr>
                <a:srgbClr val="D34817">
                  <a:lumMod val="75000"/>
                </a:srgbClr>
              </a:buClr>
              <a:buSzPct val="85000"/>
            </a:pPr>
            <a:r>
              <a:rPr lang="en-US" sz="3200" dirty="0" smtClean="0">
                <a:solidFill>
                  <a:srgbClr val="D34817">
                    <a:lumMod val="75000"/>
                  </a:srgbClr>
                </a:solidFill>
                <a:latin typeface="BulletHolz" panose="020B0600000000000000" pitchFamily="34" charset="0"/>
              </a:rPr>
              <a:t>.</a:t>
            </a:r>
            <a:r>
              <a:rPr lang="en-US" sz="3200" b="1" dirty="0" smtClean="0">
                <a:solidFill>
                  <a:srgbClr val="D34817">
                    <a:lumMod val="75000"/>
                  </a:srgbClr>
                </a:solidFill>
              </a:rPr>
              <a:t>Discipline</a:t>
            </a:r>
            <a:endParaRPr lang="en-US" sz="3200" b="1" dirty="0">
              <a:solidFill>
                <a:srgbClr val="D34817">
                  <a:lumMod val="75000"/>
                </a:srgbClr>
              </a:solidFill>
            </a:endParaRPr>
          </a:p>
          <a:p>
            <a:pPr lvl="0" defTabSz="914400">
              <a:spcBef>
                <a:spcPts val="1000"/>
              </a:spcBef>
              <a:buClr>
                <a:srgbClr val="D34817">
                  <a:lumMod val="75000"/>
                </a:srgbClr>
              </a:buClr>
              <a:buSzPct val="85000"/>
            </a:pPr>
            <a:r>
              <a:rPr lang="en-US" sz="3200" dirty="0" smtClean="0">
                <a:solidFill>
                  <a:srgbClr val="D34817">
                    <a:lumMod val="75000"/>
                  </a:srgbClr>
                </a:solidFill>
                <a:latin typeface="BulletHolz" panose="020B0600000000000000" pitchFamily="34" charset="0"/>
              </a:rPr>
              <a:t>	</a:t>
            </a:r>
            <a:endParaRPr lang="en-US" sz="3200" b="1" dirty="0">
              <a:solidFill>
                <a:srgbClr val="D34817">
                  <a:lumMod val="75000"/>
                </a:srgbClr>
              </a:solidFill>
            </a:endParaRPr>
          </a:p>
        </p:txBody>
      </p:sp>
    </p:spTree>
    <p:extLst>
      <p:ext uri="{BB962C8B-B14F-4D97-AF65-F5344CB8AC3E}">
        <p14:creationId xmlns:p14="http://schemas.microsoft.com/office/powerpoint/2010/main" val="366754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85800"/>
            <a:ext cx="3495215" cy="1737360"/>
          </a:xfrm>
        </p:spPr>
        <p:txBody>
          <a:bodyPr>
            <a:normAutofit/>
          </a:bodyPr>
          <a:lstStyle/>
          <a:p>
            <a:r>
              <a:rPr lang="en-US" sz="4000" b="0" dirty="0" smtClean="0"/>
              <a:t>Programmatic Equity</a:t>
            </a:r>
            <a:r>
              <a:rPr lang="en-US" sz="4000" b="0" dirty="0" smtClean="0">
                <a:latin typeface="BulletHolz" panose="020B0600000000000000" pitchFamily="34" charset="0"/>
              </a:rPr>
              <a:t>.</a:t>
            </a:r>
            <a:endParaRPr lang="en-US" sz="40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918410"/>
              </p:ext>
            </p:extLst>
          </p:nvPr>
        </p:nvGraphicFramePr>
        <p:xfrm>
          <a:off x="370224" y="729343"/>
          <a:ext cx="7764783" cy="52300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p:txBody>
          <a:bodyPr/>
          <a:lstStyle/>
          <a:p>
            <a:r>
              <a:rPr lang="en-US" sz="2400" b="1" dirty="0"/>
              <a:t>Enrollment by </a:t>
            </a:r>
            <a:r>
              <a:rPr lang="en-US" sz="2400" b="1" dirty="0" smtClean="0"/>
              <a:t>Subgroup</a:t>
            </a:r>
            <a:endParaRPr lang="en-US" sz="2400" dirty="0">
              <a:latin typeface="BulletHolz" panose="020B0600000000000000" pitchFamily="34" charset="0"/>
            </a:endParaRPr>
          </a:p>
          <a:p>
            <a:r>
              <a:rPr lang="en-US" sz="2000" dirty="0" smtClean="0">
                <a:latin typeface="BulletHolz" panose="020B0600000000000000" pitchFamily="34" charset="0"/>
              </a:rPr>
              <a:t>.</a:t>
            </a:r>
            <a:r>
              <a:rPr lang="en-US" sz="2000" b="1" dirty="0" smtClean="0"/>
              <a:t>100% of population are Students with Disabilities</a:t>
            </a:r>
          </a:p>
          <a:p>
            <a:r>
              <a:rPr lang="en-US" sz="2000" dirty="0" smtClean="0">
                <a:latin typeface="BulletHolz" panose="020B0600000000000000" pitchFamily="34" charset="0"/>
              </a:rPr>
              <a:t>.</a:t>
            </a:r>
            <a:r>
              <a:rPr lang="en-US" sz="2000" b="1" dirty="0" smtClean="0"/>
              <a:t>80 students </a:t>
            </a:r>
            <a:endParaRPr lang="en-US" sz="2000" dirty="0" smtClean="0">
              <a:latin typeface="BulletHolz" panose="020B0600000000000000" pitchFamily="34" charset="0"/>
            </a:endParaRPr>
          </a:p>
          <a:p>
            <a:endParaRPr lang="en-US" sz="2000" dirty="0">
              <a:latin typeface="BulletHolz" panose="020B0600000000000000" pitchFamily="34" charset="0"/>
            </a:endParaRPr>
          </a:p>
          <a:p>
            <a:endParaRPr lang="en-US" b="1" dirty="0"/>
          </a:p>
        </p:txBody>
      </p:sp>
    </p:spTree>
    <p:extLst>
      <p:ext uri="{BB962C8B-B14F-4D97-AF65-F5344CB8AC3E}">
        <p14:creationId xmlns:p14="http://schemas.microsoft.com/office/powerpoint/2010/main" val="646337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Equity Audit</a:t>
            </a:r>
            <a:r>
              <a:rPr lang="en-US" sz="6000" dirty="0" smtClean="0">
                <a:latin typeface="BulletHolz" panose="020B0600000000000000" pitchFamily="34" charset="0"/>
              </a:rPr>
              <a:t>.</a:t>
            </a:r>
            <a:endParaRPr lang="en-US" sz="6000" dirty="0"/>
          </a:p>
        </p:txBody>
      </p:sp>
      <p:sp>
        <p:nvSpPr>
          <p:cNvPr id="5" name="Text Placeholder 4"/>
          <p:cNvSpPr>
            <a:spLocks noGrp="1"/>
          </p:cNvSpPr>
          <p:nvPr>
            <p:ph type="body" sz="half" idx="2"/>
          </p:nvPr>
        </p:nvSpPr>
        <p:spPr/>
        <p:txBody>
          <a:bodyPr/>
          <a:lstStyle/>
          <a:p>
            <a:endParaRPr lang="en-US" dirty="0"/>
          </a:p>
        </p:txBody>
      </p:sp>
      <p:sp>
        <p:nvSpPr>
          <p:cNvPr id="6" name="Rectangle 5"/>
          <p:cNvSpPr/>
          <p:nvPr/>
        </p:nvSpPr>
        <p:spPr>
          <a:xfrm>
            <a:off x="266700" y="678240"/>
            <a:ext cx="7823200" cy="4832092"/>
          </a:xfrm>
          <a:prstGeom prst="rect">
            <a:avLst/>
          </a:prstGeom>
        </p:spPr>
        <p:txBody>
          <a:bodyPr wrap="square">
            <a:spAutoFit/>
          </a:bodyPr>
          <a:lstStyle/>
          <a:p>
            <a:r>
              <a:rPr lang="en-US" sz="2400" b="1" dirty="0" smtClean="0">
                <a:solidFill>
                  <a:schemeClr val="accent2"/>
                </a:solidFill>
                <a:effectLst>
                  <a:outerShdw blurRad="38100" dist="38100" dir="2700000" algn="tl">
                    <a:srgbClr val="000000">
                      <a:alpha val="43137"/>
                    </a:srgbClr>
                  </a:outerShdw>
                </a:effectLst>
              </a:rPr>
              <a:t>What is an Equity Audit?</a:t>
            </a:r>
          </a:p>
          <a:p>
            <a:r>
              <a:rPr lang="en-US" sz="2400" b="1" dirty="0" smtClean="0">
                <a:solidFill>
                  <a:schemeClr val="accent2"/>
                </a:solidFill>
              </a:rPr>
              <a:t>An Equity Audit looks at the educational policies, practices and programs necessary to:</a:t>
            </a:r>
          </a:p>
          <a:p>
            <a:endParaRPr lang="en-US" sz="1000" b="1" dirty="0">
              <a:solidFill>
                <a:schemeClr val="accent2"/>
              </a:solidFill>
            </a:endParaRPr>
          </a:p>
          <a:p>
            <a:r>
              <a:rPr lang="en-US" sz="2400" dirty="0" smtClean="0">
                <a:solidFill>
                  <a:schemeClr val="accent2"/>
                </a:solidFill>
                <a:latin typeface="BulletHolz" panose="020B0600000000000000" pitchFamily="34" charset="0"/>
              </a:rPr>
              <a:t>.</a:t>
            </a:r>
            <a:r>
              <a:rPr lang="en-US" sz="2400" b="1" dirty="0" smtClean="0">
                <a:solidFill>
                  <a:schemeClr val="accent2"/>
                </a:solidFill>
              </a:rPr>
              <a:t>Eliminate </a:t>
            </a:r>
            <a:r>
              <a:rPr lang="en-US" sz="2400" b="1" dirty="0">
                <a:solidFill>
                  <a:schemeClr val="accent2"/>
                </a:solidFill>
              </a:rPr>
              <a:t>educational barriers based on</a:t>
            </a:r>
          </a:p>
          <a:p>
            <a:r>
              <a:rPr lang="en-US" sz="2400" b="1" dirty="0">
                <a:solidFill>
                  <a:schemeClr val="accent2"/>
                </a:solidFill>
              </a:rPr>
              <a:t>gender, race/ethnicity, national origin, color,</a:t>
            </a:r>
          </a:p>
          <a:p>
            <a:r>
              <a:rPr lang="en-US" sz="2400" b="1" dirty="0">
                <a:solidFill>
                  <a:schemeClr val="accent2"/>
                </a:solidFill>
              </a:rPr>
              <a:t>disability, age, or other protected group </a:t>
            </a:r>
            <a:r>
              <a:rPr lang="en-US" sz="2400" b="1" dirty="0" smtClean="0">
                <a:solidFill>
                  <a:schemeClr val="accent2"/>
                </a:solidFill>
              </a:rPr>
              <a:t>status</a:t>
            </a:r>
          </a:p>
          <a:p>
            <a:endParaRPr lang="en-US" sz="1000" b="1" dirty="0" smtClean="0">
              <a:solidFill>
                <a:schemeClr val="accent2"/>
              </a:solidFill>
            </a:endParaRPr>
          </a:p>
          <a:p>
            <a:r>
              <a:rPr lang="en-US" sz="2400" dirty="0" smtClean="0">
                <a:solidFill>
                  <a:schemeClr val="accent2"/>
                </a:solidFill>
                <a:latin typeface="BulletHolz" panose="020B0600000000000000" pitchFamily="34" charset="0"/>
              </a:rPr>
              <a:t>.</a:t>
            </a:r>
            <a:r>
              <a:rPr lang="en-US" sz="2400" b="1" dirty="0" smtClean="0">
                <a:solidFill>
                  <a:schemeClr val="accent2"/>
                </a:solidFill>
              </a:rPr>
              <a:t>Provide </a:t>
            </a:r>
            <a:r>
              <a:rPr lang="en-US" sz="2400" b="1" dirty="0">
                <a:solidFill>
                  <a:schemeClr val="accent2"/>
                </a:solidFill>
              </a:rPr>
              <a:t>equal educational opportunities and</a:t>
            </a:r>
          </a:p>
          <a:p>
            <a:r>
              <a:rPr lang="en-US" sz="2400" b="1" dirty="0">
                <a:solidFill>
                  <a:schemeClr val="accent2"/>
                </a:solidFill>
              </a:rPr>
              <a:t>ensure that historically underserved or</a:t>
            </a:r>
          </a:p>
          <a:p>
            <a:r>
              <a:rPr lang="en-US" sz="2400" b="1" dirty="0">
                <a:solidFill>
                  <a:schemeClr val="accent2"/>
                </a:solidFill>
              </a:rPr>
              <a:t>underrepresented populations meet the same</a:t>
            </a:r>
          </a:p>
          <a:p>
            <a:r>
              <a:rPr lang="en-US" sz="2400" b="1" dirty="0">
                <a:solidFill>
                  <a:schemeClr val="accent2"/>
                </a:solidFill>
              </a:rPr>
              <a:t>rigorous standards for academic performance</a:t>
            </a:r>
          </a:p>
          <a:p>
            <a:r>
              <a:rPr lang="en-US" sz="2400" b="1" dirty="0">
                <a:solidFill>
                  <a:schemeClr val="accent2"/>
                </a:solidFill>
              </a:rPr>
              <a:t>expected of all children and </a:t>
            </a:r>
            <a:r>
              <a:rPr lang="en-US" sz="2400" b="1" dirty="0" smtClean="0">
                <a:solidFill>
                  <a:schemeClr val="accent2"/>
                </a:solidFill>
              </a:rPr>
              <a:t>youth</a:t>
            </a:r>
            <a:r>
              <a:rPr lang="en-US" sz="2400" b="1" dirty="0">
                <a:solidFill>
                  <a:schemeClr val="accent2"/>
                </a:solidFill>
              </a:rPr>
              <a:t> </a:t>
            </a:r>
            <a:r>
              <a:rPr lang="en-US" sz="2400" b="1" dirty="0" smtClean="0">
                <a:solidFill>
                  <a:schemeClr val="accent2"/>
                </a:solidFill>
              </a:rPr>
              <a:t>(</a:t>
            </a:r>
            <a:r>
              <a:rPr lang="en-US" sz="2400" b="1" dirty="0" err="1" smtClean="0">
                <a:solidFill>
                  <a:schemeClr val="accent2"/>
                </a:solidFill>
              </a:rPr>
              <a:t>Skrla</a:t>
            </a:r>
            <a:r>
              <a:rPr lang="en-US" sz="2400" b="1" dirty="0" smtClean="0">
                <a:solidFill>
                  <a:schemeClr val="accent2"/>
                </a:solidFill>
              </a:rPr>
              <a:t>, McKenzie, &amp; </a:t>
            </a:r>
            <a:r>
              <a:rPr lang="en-US" sz="2400" b="1" dirty="0" err="1" smtClean="0">
                <a:solidFill>
                  <a:schemeClr val="accent2"/>
                </a:solidFill>
              </a:rPr>
              <a:t>Scheurich</a:t>
            </a:r>
            <a:r>
              <a:rPr lang="en-US" sz="2400" b="1" dirty="0" smtClean="0">
                <a:solidFill>
                  <a:schemeClr val="accent2"/>
                </a:solidFill>
              </a:rPr>
              <a:t>, </a:t>
            </a:r>
            <a:r>
              <a:rPr lang="en-US" sz="2400" b="1" dirty="0">
                <a:solidFill>
                  <a:schemeClr val="accent2"/>
                </a:solidFill>
              </a:rPr>
              <a:t>2009</a:t>
            </a:r>
            <a:r>
              <a:rPr lang="en-US" sz="2400" b="1" dirty="0" smtClean="0">
                <a:solidFill>
                  <a:schemeClr val="accent2"/>
                </a:solidFill>
              </a:rPr>
              <a:t>). </a:t>
            </a:r>
            <a:endParaRPr lang="en-US" sz="2400" b="1" dirty="0">
              <a:solidFill>
                <a:schemeClr val="accent2"/>
              </a:solidFill>
            </a:endParaRPr>
          </a:p>
        </p:txBody>
      </p:sp>
    </p:spTree>
    <p:extLst>
      <p:ext uri="{BB962C8B-B14F-4D97-AF65-F5344CB8AC3E}">
        <p14:creationId xmlns:p14="http://schemas.microsoft.com/office/powerpoint/2010/main" val="1450575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49640" y="685800"/>
            <a:ext cx="3515360" cy="1737360"/>
          </a:xfrm>
        </p:spPr>
        <p:txBody>
          <a:bodyPr>
            <a:normAutofit/>
          </a:bodyPr>
          <a:lstStyle/>
          <a:p>
            <a:r>
              <a:rPr lang="en-US" sz="4000" b="0" dirty="0" smtClean="0"/>
              <a:t>Programmatic equity</a:t>
            </a:r>
            <a:r>
              <a:rPr lang="en-US" sz="4000" b="0" dirty="0" smtClean="0">
                <a:latin typeface="BulletHolz" panose="020B0600000000000000" pitchFamily="34" charset="0"/>
              </a:rPr>
              <a:t>.</a:t>
            </a:r>
            <a:endParaRPr lang="en-US" sz="4000" b="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5397108"/>
              </p:ext>
            </p:extLst>
          </p:nvPr>
        </p:nvGraphicFramePr>
        <p:xfrm>
          <a:off x="0" y="449317"/>
          <a:ext cx="8387253" cy="601454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half" idx="2"/>
          </p:nvPr>
        </p:nvSpPr>
        <p:spPr/>
        <p:txBody>
          <a:bodyPr/>
          <a:lstStyle/>
          <a:p>
            <a:endParaRPr lang="en-US"/>
          </a:p>
        </p:txBody>
      </p:sp>
      <p:sp>
        <p:nvSpPr>
          <p:cNvPr id="6" name="Text Placeholder 5"/>
          <p:cNvSpPr txBox="1">
            <a:spLocks/>
          </p:cNvSpPr>
          <p:nvPr/>
        </p:nvSpPr>
        <p:spPr>
          <a:xfrm>
            <a:off x="8549640" y="2738470"/>
            <a:ext cx="3200400" cy="32918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r>
              <a:rPr lang="en-US" sz="3200" smtClean="0">
                <a:latin typeface="BulletHolz" panose="020B0600000000000000" pitchFamily="34" charset="0"/>
              </a:rPr>
              <a:t>.</a:t>
            </a:r>
            <a:r>
              <a:rPr lang="en-US" sz="3200" b="1" smtClean="0"/>
              <a:t>80 students</a:t>
            </a:r>
            <a:endParaRPr lang="en-US" dirty="0"/>
          </a:p>
        </p:txBody>
      </p:sp>
    </p:spTree>
    <p:extLst>
      <p:ext uri="{BB962C8B-B14F-4D97-AF65-F5344CB8AC3E}">
        <p14:creationId xmlns:p14="http://schemas.microsoft.com/office/powerpoint/2010/main" val="1036658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642360" cy="1737360"/>
          </a:xfrm>
        </p:spPr>
        <p:txBody>
          <a:bodyPr>
            <a:normAutofit/>
          </a:bodyPr>
          <a:lstStyle/>
          <a:p>
            <a:r>
              <a:rPr lang="en-US" sz="4000" b="0" dirty="0" smtClean="0"/>
              <a:t>Programmatic Equity</a:t>
            </a:r>
            <a:r>
              <a:rPr lang="en-US" sz="4000" b="0" dirty="0" smtClean="0">
                <a:latin typeface="BulletHolz" panose="020B0600000000000000" pitchFamily="34" charset="0"/>
              </a:rPr>
              <a:t>.</a:t>
            </a:r>
            <a:endParaRPr lang="en-US" sz="40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7632315"/>
              </p:ext>
            </p:extLst>
          </p:nvPr>
        </p:nvGraphicFramePr>
        <p:xfrm>
          <a:off x="-173420" y="181303"/>
          <a:ext cx="8513380" cy="66766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8549640" y="2738470"/>
            <a:ext cx="3200400" cy="3291840"/>
          </a:xfrm>
        </p:spPr>
        <p:txBody>
          <a:bodyPr/>
          <a:lstStyle/>
          <a:p>
            <a:r>
              <a:rPr lang="en-US" sz="3200" dirty="0" smtClean="0">
                <a:latin typeface="BulletHolz" panose="020B0600000000000000" pitchFamily="34" charset="0"/>
              </a:rPr>
              <a:t>.</a:t>
            </a:r>
            <a:r>
              <a:rPr lang="en-US" sz="3200" b="1" dirty="0" smtClean="0"/>
              <a:t>80 students</a:t>
            </a:r>
            <a:endParaRPr lang="en-US" dirty="0"/>
          </a:p>
        </p:txBody>
      </p:sp>
    </p:spTree>
    <p:extLst>
      <p:ext uri="{BB962C8B-B14F-4D97-AF65-F5344CB8AC3E}">
        <p14:creationId xmlns:p14="http://schemas.microsoft.com/office/powerpoint/2010/main" val="3792866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85800"/>
            <a:ext cx="3510981" cy="1737360"/>
          </a:xfrm>
        </p:spPr>
        <p:txBody>
          <a:bodyPr>
            <a:normAutofit/>
          </a:bodyPr>
          <a:lstStyle/>
          <a:p>
            <a:r>
              <a:rPr lang="en-US" sz="4000" dirty="0" smtClean="0"/>
              <a:t>Programmatic equity</a:t>
            </a:r>
            <a:r>
              <a:rPr lang="en-US" sz="4000" b="0" dirty="0" smtClean="0">
                <a:latin typeface="BulletHolz" panose="020B0600000000000000" pitchFamily="34" charset="0"/>
              </a:rPr>
              <a:t>.</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1562958"/>
              </p:ext>
            </p:extLst>
          </p:nvPr>
        </p:nvGraphicFramePr>
        <p:xfrm>
          <a:off x="0" y="0"/>
          <a:ext cx="8371490" cy="67003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8533874" y="2675408"/>
            <a:ext cx="3200400" cy="3291840"/>
          </a:xfrm>
        </p:spPr>
        <p:txBody>
          <a:bodyPr/>
          <a:lstStyle/>
          <a:p>
            <a:r>
              <a:rPr lang="en-US" sz="3200" dirty="0" smtClean="0">
                <a:latin typeface="BulletHolz" panose="020B0600000000000000" pitchFamily="34" charset="0"/>
              </a:rPr>
              <a:t>.</a:t>
            </a:r>
            <a:r>
              <a:rPr lang="en-US" sz="3200" b="1" dirty="0" smtClean="0"/>
              <a:t>80 students</a:t>
            </a:r>
            <a:endParaRPr lang="en-US" dirty="0"/>
          </a:p>
        </p:txBody>
      </p:sp>
    </p:spTree>
    <p:extLst>
      <p:ext uri="{BB962C8B-B14F-4D97-AF65-F5344CB8AC3E}">
        <p14:creationId xmlns:p14="http://schemas.microsoft.com/office/powerpoint/2010/main" val="3125104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85800"/>
            <a:ext cx="3510981" cy="1737360"/>
          </a:xfrm>
        </p:spPr>
        <p:txBody>
          <a:bodyPr>
            <a:normAutofit/>
          </a:bodyPr>
          <a:lstStyle/>
          <a:p>
            <a:r>
              <a:rPr lang="en-US" sz="4000" dirty="0" smtClean="0"/>
              <a:t>Programmatic equity</a:t>
            </a:r>
            <a:r>
              <a:rPr lang="en-US" sz="4000" b="0" dirty="0" smtClean="0">
                <a:latin typeface="BulletHolz" panose="020B0600000000000000" pitchFamily="34" charset="0"/>
              </a:rPr>
              <a:t>.</a:t>
            </a:r>
            <a:endParaRPr lang="en-US" sz="4000" b="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3785118"/>
              </p:ext>
            </p:extLst>
          </p:nvPr>
        </p:nvGraphicFramePr>
        <p:xfrm>
          <a:off x="0" y="0"/>
          <a:ext cx="8560676" cy="67003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a:xfrm>
            <a:off x="8549640" y="2754237"/>
            <a:ext cx="3200400" cy="3291840"/>
          </a:xfrm>
        </p:spPr>
        <p:txBody>
          <a:bodyPr/>
          <a:lstStyle/>
          <a:p>
            <a:r>
              <a:rPr lang="en-US" sz="3200" dirty="0" smtClean="0">
                <a:latin typeface="BulletHolz" panose="020B0600000000000000" pitchFamily="34" charset="0"/>
              </a:rPr>
              <a:t>.</a:t>
            </a:r>
            <a:r>
              <a:rPr lang="en-US" sz="3200" b="1" dirty="0" smtClean="0"/>
              <a:t>80 students</a:t>
            </a:r>
            <a:endParaRPr lang="en-US" dirty="0"/>
          </a:p>
        </p:txBody>
      </p:sp>
    </p:spTree>
    <p:extLst>
      <p:ext uri="{BB962C8B-B14F-4D97-AF65-F5344CB8AC3E}">
        <p14:creationId xmlns:p14="http://schemas.microsoft.com/office/powerpoint/2010/main" val="2862716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49640" y="685800"/>
            <a:ext cx="3642360" cy="1737360"/>
          </a:xfrm>
        </p:spPr>
        <p:txBody>
          <a:bodyPr>
            <a:normAutofit/>
          </a:bodyPr>
          <a:lstStyle/>
          <a:p>
            <a:r>
              <a:rPr lang="en-US" sz="4000" b="0" dirty="0" smtClean="0"/>
              <a:t>Programmatic equity</a:t>
            </a:r>
            <a:r>
              <a:rPr lang="en-US" sz="4000" b="0" dirty="0" smtClean="0">
                <a:latin typeface="BulletHolz" panose="020B0600000000000000" pitchFamily="34" charset="0"/>
              </a:rPr>
              <a:t>.</a:t>
            </a:r>
            <a:endParaRPr lang="en-US" sz="4000" b="0"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lstStyle/>
          <a:p>
            <a:endParaRPr lang="en-US"/>
          </a:p>
        </p:txBody>
      </p:sp>
      <p:sp>
        <p:nvSpPr>
          <p:cNvPr id="8" name="Text Placeholder 2"/>
          <p:cNvSpPr>
            <a:spLocks noGrp="1"/>
          </p:cNvSpPr>
          <p:nvPr>
            <p:ph type="body" sz="half" idx="2"/>
          </p:nvPr>
        </p:nvSpPr>
        <p:spPr>
          <a:xfrm>
            <a:off x="178130" y="898634"/>
            <a:ext cx="8158348" cy="5415608"/>
          </a:xfrm>
        </p:spPr>
        <p:txBody>
          <a:bodyPr>
            <a:noAutofit/>
          </a:bodyPr>
          <a:lstStyle/>
          <a:p>
            <a:pPr>
              <a:spcBef>
                <a:spcPts val="0"/>
              </a:spcBef>
              <a:spcAft>
                <a:spcPts val="800"/>
              </a:spcAft>
            </a:pPr>
            <a:r>
              <a:rPr lang="en-US" sz="2600" dirty="0" smtClean="0">
                <a:latin typeface="BulletHolz" panose="020B0600000000000000" pitchFamily="34" charset="0"/>
              </a:rPr>
              <a:t>.</a:t>
            </a:r>
            <a:r>
              <a:rPr lang="en-US" sz="2600" b="1" dirty="0" smtClean="0"/>
              <a:t>According </a:t>
            </a:r>
            <a:r>
              <a:rPr lang="en-US" sz="2600" b="1" dirty="0"/>
              <a:t>to the Department of Education’s, Institute of Education Sciences, the definition of instructional time is simply “the portion of the school day that is allocated to </a:t>
            </a:r>
            <a:r>
              <a:rPr lang="en-US" sz="2600" b="1" dirty="0" smtClean="0"/>
              <a:t>instruction.” </a:t>
            </a:r>
          </a:p>
          <a:p>
            <a:pPr>
              <a:spcBef>
                <a:spcPts val="0"/>
              </a:spcBef>
              <a:spcAft>
                <a:spcPts val="800"/>
              </a:spcAft>
            </a:pPr>
            <a:endParaRPr lang="en-US" sz="1600" b="1" dirty="0" smtClean="0">
              <a:latin typeface="BulletHolz" panose="020B0600000000000000" pitchFamily="34" charset="0"/>
            </a:endParaRPr>
          </a:p>
          <a:p>
            <a:pPr>
              <a:spcBef>
                <a:spcPts val="0"/>
              </a:spcBef>
            </a:pPr>
            <a:r>
              <a:rPr lang="en-US" sz="2600" dirty="0" smtClean="0">
                <a:latin typeface="BulletHolz" panose="020B0600000000000000" pitchFamily="34" charset="0"/>
              </a:rPr>
              <a:t>.</a:t>
            </a:r>
            <a:r>
              <a:rPr lang="en-US" sz="2600" b="1" dirty="0" smtClean="0"/>
              <a:t>The most prevalent behaviors leading to       individual (or class) Instructional Time Lost: 	</a:t>
            </a:r>
            <a:r>
              <a:rPr lang="en-US" sz="2000" dirty="0" smtClean="0">
                <a:latin typeface="BulletHolz" panose="020B0600000000000000" pitchFamily="34" charset="0"/>
              </a:rPr>
              <a:t>.</a:t>
            </a:r>
            <a:r>
              <a:rPr lang="en-US" sz="2000" b="1" dirty="0" smtClean="0"/>
              <a:t>throwing substantial classroom items (desks &amp; chairs) 	</a:t>
            </a:r>
            <a:r>
              <a:rPr lang="en-US" sz="2000" dirty="0" smtClean="0">
                <a:latin typeface="BulletHolz" panose="020B0600000000000000" pitchFamily="34" charset="0"/>
              </a:rPr>
              <a:t>.</a:t>
            </a:r>
            <a:r>
              <a:rPr lang="en-US" sz="2000" b="1" dirty="0" smtClean="0"/>
              <a:t>physically</a:t>
            </a:r>
            <a:r>
              <a:rPr lang="en-US" sz="2000" dirty="0" smtClean="0"/>
              <a:t> </a:t>
            </a:r>
            <a:r>
              <a:rPr lang="en-US" sz="2000" b="1" dirty="0" smtClean="0"/>
              <a:t>aggressive towards peers or staff 		</a:t>
            </a:r>
            <a:r>
              <a:rPr lang="en-US" sz="2000" dirty="0" smtClean="0">
                <a:latin typeface="BulletHolz" panose="020B0600000000000000" pitchFamily="34" charset="0"/>
              </a:rPr>
              <a:t>.</a:t>
            </a:r>
            <a:r>
              <a:rPr lang="en-US" sz="2000" b="1" dirty="0" smtClean="0"/>
              <a:t>threatening peers (bullying)</a:t>
            </a:r>
          </a:p>
          <a:p>
            <a:pPr>
              <a:spcBef>
                <a:spcPts val="0"/>
              </a:spcBef>
            </a:pPr>
            <a:r>
              <a:rPr lang="en-US" sz="2000" b="1" dirty="0"/>
              <a:t>	</a:t>
            </a:r>
            <a:r>
              <a:rPr lang="en-US" sz="2000" dirty="0" smtClean="0">
                <a:latin typeface="BulletHolz" panose="020B0600000000000000" pitchFamily="34" charset="0"/>
              </a:rPr>
              <a:t>.</a:t>
            </a:r>
            <a:r>
              <a:rPr lang="en-US" sz="2000" b="1" dirty="0" smtClean="0"/>
              <a:t>Leaving classroom</a:t>
            </a:r>
          </a:p>
          <a:p>
            <a:pPr>
              <a:spcBef>
                <a:spcPts val="0"/>
              </a:spcBef>
            </a:pPr>
            <a:r>
              <a:rPr lang="en-US" sz="2000" b="1" dirty="0"/>
              <a:t>	</a:t>
            </a:r>
            <a:r>
              <a:rPr lang="en-US" sz="2000" b="1" dirty="0" smtClean="0">
                <a:latin typeface="BulletHolz" panose="020B0600000000000000" pitchFamily="34" charset="0"/>
              </a:rPr>
              <a:t>.</a:t>
            </a:r>
            <a:r>
              <a:rPr lang="en-US" sz="2000" b="1" dirty="0" smtClean="0"/>
              <a:t>Running the halls</a:t>
            </a:r>
          </a:p>
          <a:p>
            <a:pPr>
              <a:spcBef>
                <a:spcPts val="0"/>
              </a:spcBef>
            </a:pPr>
            <a:r>
              <a:rPr lang="en-US" sz="2000" dirty="0" smtClean="0">
                <a:latin typeface="BulletHolz" panose="020B0600000000000000" pitchFamily="34" charset="0"/>
              </a:rPr>
              <a:t>	.</a:t>
            </a:r>
            <a:r>
              <a:rPr lang="en-US" sz="2000" b="1" dirty="0" smtClean="0"/>
              <a:t>Excessive verbal disruptions: profanity, 	  	 	   yelling/screaming 	</a:t>
            </a:r>
            <a:endParaRPr lang="en-US" sz="2000" dirty="0" smtClean="0"/>
          </a:p>
          <a:p>
            <a:pPr>
              <a:spcBef>
                <a:spcPts val="0"/>
              </a:spcBef>
              <a:spcAft>
                <a:spcPts val="800"/>
              </a:spcAft>
            </a:pPr>
            <a:endParaRPr lang="en-US" sz="2000" b="1" dirty="0" smtClean="0"/>
          </a:p>
          <a:p>
            <a:pPr>
              <a:spcBef>
                <a:spcPts val="0"/>
              </a:spcBef>
              <a:spcAft>
                <a:spcPts val="800"/>
              </a:spcAft>
            </a:pPr>
            <a:endParaRPr lang="en-US" sz="2000" b="1" dirty="0" smtClean="0"/>
          </a:p>
          <a:p>
            <a:pPr>
              <a:spcBef>
                <a:spcPts val="0"/>
              </a:spcBef>
              <a:spcAft>
                <a:spcPts val="800"/>
              </a:spcAft>
            </a:pPr>
            <a:endParaRPr lang="en-US" sz="1600" b="1" dirty="0" smtClean="0"/>
          </a:p>
          <a:p>
            <a:pPr>
              <a:spcBef>
                <a:spcPts val="0"/>
              </a:spcBef>
              <a:spcAft>
                <a:spcPts val="800"/>
              </a:spcAft>
            </a:pPr>
            <a:endParaRPr lang="en-US" sz="2400" b="1" dirty="0" smtClean="0"/>
          </a:p>
          <a:p>
            <a:pPr>
              <a:spcBef>
                <a:spcPts val="0"/>
              </a:spcBef>
              <a:spcAft>
                <a:spcPts val="800"/>
              </a:spcAft>
            </a:pPr>
            <a:endParaRPr lang="en-US" sz="2000" b="1" dirty="0"/>
          </a:p>
        </p:txBody>
      </p:sp>
    </p:spTree>
    <p:extLst>
      <p:ext uri="{BB962C8B-B14F-4D97-AF65-F5344CB8AC3E}">
        <p14:creationId xmlns:p14="http://schemas.microsoft.com/office/powerpoint/2010/main" val="1139069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49639" y="685800"/>
            <a:ext cx="3510981" cy="1737360"/>
          </a:xfrm>
        </p:spPr>
        <p:txBody>
          <a:bodyPr>
            <a:normAutofit/>
          </a:bodyPr>
          <a:lstStyle/>
          <a:p>
            <a:r>
              <a:rPr lang="en-US" sz="4000" dirty="0" smtClean="0"/>
              <a:t>Programmatic equity</a:t>
            </a:r>
            <a:r>
              <a:rPr lang="en-US" sz="4000" b="0" dirty="0">
                <a:latin typeface="BulletHolz" panose="020B0600000000000000" pitchFamily="34" charset="0"/>
              </a:rPr>
              <a:t>.</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06201161"/>
              </p:ext>
            </p:extLst>
          </p:nvPr>
        </p:nvGraphicFramePr>
        <p:xfrm>
          <a:off x="0" y="914400"/>
          <a:ext cx="8261131"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half" idx="2"/>
          </p:nvPr>
        </p:nvSpPr>
        <p:spPr>
          <a:xfrm>
            <a:off x="8549639" y="2423159"/>
            <a:ext cx="3495215" cy="3425847"/>
          </a:xfrm>
        </p:spPr>
        <p:txBody>
          <a:bodyPr>
            <a:normAutofit/>
          </a:bodyPr>
          <a:lstStyle/>
          <a:p>
            <a:r>
              <a:rPr lang="en-US" sz="2000" b="1" dirty="0" smtClean="0"/>
              <a:t>Instructional Time Lost</a:t>
            </a:r>
          </a:p>
          <a:p>
            <a:r>
              <a:rPr lang="en-US" sz="2000" dirty="0" smtClean="0">
                <a:latin typeface="BulletHolz" panose="020B0600000000000000" pitchFamily="34" charset="0"/>
              </a:rPr>
              <a:t>.</a:t>
            </a:r>
            <a:r>
              <a:rPr lang="en-US" sz="2000" b="1" dirty="0" smtClean="0"/>
              <a:t>Time indicated as time out of the learning environment.</a:t>
            </a:r>
          </a:p>
          <a:p>
            <a:r>
              <a:rPr lang="en-US" sz="2000" dirty="0" smtClean="0">
                <a:latin typeface="BulletHolz" panose="020B0600000000000000" pitchFamily="34" charset="0"/>
              </a:rPr>
              <a:t>.</a:t>
            </a:r>
            <a:r>
              <a:rPr lang="en-US" sz="2000" b="1" dirty="0" smtClean="0"/>
              <a:t>Students are in secure out-of-class Timeout</a:t>
            </a:r>
          </a:p>
          <a:p>
            <a:r>
              <a:rPr lang="en-US" sz="2000" dirty="0" smtClean="0">
                <a:latin typeface="BulletHolz" panose="020B0600000000000000" pitchFamily="34" charset="0"/>
              </a:rPr>
              <a:t>.</a:t>
            </a:r>
            <a:r>
              <a:rPr lang="en-US" sz="2000" b="1" dirty="0" smtClean="0"/>
              <a:t>Students are in a Support Room Environment </a:t>
            </a:r>
            <a:endParaRPr lang="en-US" sz="2000" dirty="0">
              <a:latin typeface="BulletHolz" panose="020B0600000000000000" pitchFamily="34" charset="0"/>
            </a:endParaRPr>
          </a:p>
        </p:txBody>
      </p:sp>
      <p:sp>
        <p:nvSpPr>
          <p:cNvPr id="10" name="TextBox 9"/>
          <p:cNvSpPr txBox="1"/>
          <p:nvPr/>
        </p:nvSpPr>
        <p:spPr>
          <a:xfrm>
            <a:off x="520262" y="230831"/>
            <a:ext cx="7315200" cy="523220"/>
          </a:xfrm>
          <a:prstGeom prst="rect">
            <a:avLst/>
          </a:prstGeom>
          <a:noFill/>
        </p:spPr>
        <p:txBody>
          <a:bodyPr wrap="square" rtlCol="0">
            <a:spAutoFit/>
          </a:bodyPr>
          <a:lstStyle/>
          <a:p>
            <a:r>
              <a:rPr lang="en-US" sz="2800" b="1" dirty="0" smtClean="0"/>
              <a:t>Instructional Time Lost: Male: 72 students</a:t>
            </a:r>
            <a:endParaRPr lang="en-US" sz="2800" b="1" dirty="0"/>
          </a:p>
        </p:txBody>
      </p:sp>
    </p:spTree>
    <p:extLst>
      <p:ext uri="{BB962C8B-B14F-4D97-AF65-F5344CB8AC3E}">
        <p14:creationId xmlns:p14="http://schemas.microsoft.com/office/powerpoint/2010/main" val="1098071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49639" y="685800"/>
            <a:ext cx="3510981" cy="1737360"/>
          </a:xfrm>
        </p:spPr>
        <p:txBody>
          <a:bodyPr>
            <a:normAutofit/>
          </a:bodyPr>
          <a:lstStyle/>
          <a:p>
            <a:r>
              <a:rPr lang="en-US" sz="4000" dirty="0" smtClean="0"/>
              <a:t>Programmatic equity</a:t>
            </a:r>
            <a:r>
              <a:rPr lang="en-US" sz="4000" b="0" dirty="0">
                <a:latin typeface="BulletHolz" panose="020B0600000000000000" pitchFamily="34" charset="0"/>
              </a:rPr>
              <a:t>.</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3235277"/>
              </p:ext>
            </p:extLst>
          </p:nvPr>
        </p:nvGraphicFramePr>
        <p:xfrm>
          <a:off x="0" y="914400"/>
          <a:ext cx="8261131"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half" idx="2"/>
          </p:nvPr>
        </p:nvSpPr>
        <p:spPr>
          <a:xfrm>
            <a:off x="8549639" y="2423159"/>
            <a:ext cx="3495215" cy="3425847"/>
          </a:xfrm>
        </p:spPr>
        <p:txBody>
          <a:bodyPr>
            <a:normAutofit/>
          </a:bodyPr>
          <a:lstStyle/>
          <a:p>
            <a:r>
              <a:rPr lang="en-US" sz="2000" b="1" dirty="0" smtClean="0"/>
              <a:t>Instructional Time Lost</a:t>
            </a:r>
          </a:p>
          <a:p>
            <a:r>
              <a:rPr lang="en-US" sz="2000" dirty="0" smtClean="0">
                <a:latin typeface="BulletHolz" panose="020B0600000000000000" pitchFamily="34" charset="0"/>
              </a:rPr>
              <a:t>.</a:t>
            </a:r>
            <a:r>
              <a:rPr lang="en-US" sz="2000" b="1" dirty="0" smtClean="0"/>
              <a:t>Time indicated as time out of the learning environment.</a:t>
            </a:r>
          </a:p>
          <a:p>
            <a:r>
              <a:rPr lang="en-US" sz="2000" dirty="0" smtClean="0">
                <a:latin typeface="BulletHolz" panose="020B0600000000000000" pitchFamily="34" charset="0"/>
              </a:rPr>
              <a:t>.</a:t>
            </a:r>
            <a:r>
              <a:rPr lang="en-US" sz="2000" b="1" dirty="0" smtClean="0"/>
              <a:t>Students are in secure out-of-class Timeout</a:t>
            </a:r>
          </a:p>
          <a:p>
            <a:r>
              <a:rPr lang="en-US" sz="2000" dirty="0" smtClean="0">
                <a:latin typeface="BulletHolz" panose="020B0600000000000000" pitchFamily="34" charset="0"/>
              </a:rPr>
              <a:t>.</a:t>
            </a:r>
            <a:r>
              <a:rPr lang="en-US" sz="2000" b="1" dirty="0" smtClean="0"/>
              <a:t>Students are in a Support Room Environment </a:t>
            </a:r>
            <a:endParaRPr lang="en-US" sz="2000" dirty="0">
              <a:latin typeface="BulletHolz" panose="020B0600000000000000" pitchFamily="34" charset="0"/>
            </a:endParaRPr>
          </a:p>
        </p:txBody>
      </p:sp>
      <p:sp>
        <p:nvSpPr>
          <p:cNvPr id="10" name="TextBox 9"/>
          <p:cNvSpPr txBox="1"/>
          <p:nvPr/>
        </p:nvSpPr>
        <p:spPr>
          <a:xfrm>
            <a:off x="362606" y="240945"/>
            <a:ext cx="7598979" cy="523220"/>
          </a:xfrm>
          <a:prstGeom prst="rect">
            <a:avLst/>
          </a:prstGeom>
          <a:noFill/>
        </p:spPr>
        <p:txBody>
          <a:bodyPr wrap="square" rtlCol="0">
            <a:spAutoFit/>
          </a:bodyPr>
          <a:lstStyle/>
          <a:p>
            <a:r>
              <a:rPr lang="en-US" sz="2800" b="1" dirty="0" smtClean="0"/>
              <a:t>Instructional Time Lost: Females: 8  students</a:t>
            </a:r>
            <a:endParaRPr lang="en-US" sz="2800" b="1" dirty="0"/>
          </a:p>
        </p:txBody>
      </p:sp>
    </p:spTree>
    <p:extLst>
      <p:ext uri="{BB962C8B-B14F-4D97-AF65-F5344CB8AC3E}">
        <p14:creationId xmlns:p14="http://schemas.microsoft.com/office/powerpoint/2010/main" val="2720061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49640" y="685800"/>
            <a:ext cx="3642360" cy="1737360"/>
          </a:xfrm>
        </p:spPr>
        <p:txBody>
          <a:bodyPr>
            <a:normAutofit/>
          </a:bodyPr>
          <a:lstStyle/>
          <a:p>
            <a:r>
              <a:rPr lang="en-US" sz="4000" dirty="0" smtClean="0"/>
              <a:t>Programmatic equity</a:t>
            </a:r>
            <a:r>
              <a:rPr lang="en-US" sz="4000" b="0" dirty="0" smtClean="0">
                <a:latin typeface="BulletHolz" panose="020B0600000000000000" pitchFamily="34" charset="0"/>
              </a:rPr>
              <a:t>.</a:t>
            </a:r>
            <a:endParaRPr lang="en-US"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17120022"/>
              </p:ext>
            </p:extLst>
          </p:nvPr>
        </p:nvGraphicFramePr>
        <p:xfrm>
          <a:off x="141891" y="63062"/>
          <a:ext cx="8229599" cy="65899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half" idx="2"/>
          </p:nvPr>
        </p:nvSpPr>
        <p:spPr/>
        <p:txBody>
          <a:bodyPr/>
          <a:lstStyle/>
          <a:p>
            <a:r>
              <a:rPr lang="en-US" dirty="0" smtClean="0">
                <a:latin typeface="BulletHolz" panose="020B0600000000000000" pitchFamily="34" charset="0"/>
              </a:rPr>
              <a:t>.</a:t>
            </a:r>
            <a:r>
              <a:rPr lang="en-US" b="1" dirty="0" smtClean="0"/>
              <a:t>Data reflects 2015-2016 school year (Data ended 11/20/15)</a:t>
            </a:r>
            <a:endParaRPr lang="en-US" b="1" dirty="0" smtClean="0">
              <a:latin typeface="BulletHolz" panose="020B0600000000000000" pitchFamily="34" charset="0"/>
            </a:endParaRPr>
          </a:p>
          <a:p>
            <a:r>
              <a:rPr lang="en-US" dirty="0" smtClean="0">
                <a:latin typeface="BulletHolz" panose="020B0600000000000000" pitchFamily="34" charset="0"/>
              </a:rPr>
              <a:t>.</a:t>
            </a:r>
            <a:r>
              <a:rPr lang="en-US" b="1" dirty="0" smtClean="0"/>
              <a:t>The data represents male Black students.</a:t>
            </a:r>
          </a:p>
          <a:p>
            <a:r>
              <a:rPr lang="en-US" dirty="0" smtClean="0">
                <a:latin typeface="BulletHolz" panose="020B0600000000000000" pitchFamily="34" charset="0"/>
              </a:rPr>
              <a:t>.</a:t>
            </a:r>
            <a:r>
              <a:rPr lang="en-US" b="1" dirty="0" smtClean="0"/>
              <a:t>6</a:t>
            </a:r>
            <a:r>
              <a:rPr lang="en-US" b="1" baseline="30000" dirty="0" smtClean="0"/>
              <a:t>th</a:t>
            </a:r>
            <a:r>
              <a:rPr lang="en-US" b="1" dirty="0" smtClean="0"/>
              <a:t> grade data is based on 2 students: </a:t>
            </a:r>
          </a:p>
          <a:p>
            <a:pPr>
              <a:spcBef>
                <a:spcPts val="0"/>
              </a:spcBef>
            </a:pPr>
            <a:r>
              <a:rPr lang="en-US" b="1" dirty="0" smtClean="0"/>
              <a:t>      Student A: 2 charges </a:t>
            </a:r>
          </a:p>
          <a:p>
            <a:pPr>
              <a:spcBef>
                <a:spcPts val="0"/>
              </a:spcBef>
            </a:pPr>
            <a:r>
              <a:rPr lang="en-US" b="1" dirty="0" smtClean="0"/>
              <a:t>      Student B: 5 charges</a:t>
            </a:r>
          </a:p>
          <a:p>
            <a:endParaRPr lang="en-US" b="1" dirty="0" smtClean="0"/>
          </a:p>
          <a:p>
            <a:endParaRPr lang="en-US" b="1" dirty="0">
              <a:latin typeface="BulletHolz" panose="020B0600000000000000" pitchFamily="34" charset="0"/>
            </a:endParaRPr>
          </a:p>
        </p:txBody>
      </p:sp>
    </p:spTree>
    <p:extLst>
      <p:ext uri="{BB962C8B-B14F-4D97-AF65-F5344CB8AC3E}">
        <p14:creationId xmlns:p14="http://schemas.microsoft.com/office/powerpoint/2010/main" val="3137784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85800"/>
            <a:ext cx="3511732" cy="1737360"/>
          </a:xfrm>
        </p:spPr>
        <p:txBody>
          <a:bodyPr>
            <a:normAutofit/>
          </a:bodyPr>
          <a:lstStyle/>
          <a:p>
            <a:r>
              <a:rPr lang="en-US" sz="4000" b="0" dirty="0" smtClean="0"/>
              <a:t>Programmatic Equity</a:t>
            </a:r>
            <a:r>
              <a:rPr lang="en-US" sz="4000" b="0" dirty="0" smtClean="0">
                <a:latin typeface="BulletHolz" panose="020B0600000000000000" pitchFamily="34" charset="0"/>
              </a:rPr>
              <a:t>.</a:t>
            </a:r>
            <a:endParaRPr lang="en-US" sz="4000" b="0" dirty="0"/>
          </a:p>
        </p:txBody>
      </p:sp>
      <p:sp>
        <p:nvSpPr>
          <p:cNvPr id="5" name="Text Placeholder 4"/>
          <p:cNvSpPr>
            <a:spLocks noGrp="1"/>
          </p:cNvSpPr>
          <p:nvPr>
            <p:ph type="body" sz="half" idx="2"/>
          </p:nvPr>
        </p:nvSpPr>
        <p:spPr/>
        <p:txBody>
          <a:bodyPr>
            <a:normAutofit/>
          </a:bodyPr>
          <a:lstStyle/>
          <a:p>
            <a:r>
              <a:rPr lang="en-US" sz="2400" b="1" dirty="0" smtClean="0"/>
              <a:t>Attendance Rate</a:t>
            </a:r>
            <a:endParaRPr lang="en-US"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4793"/>
            <a:ext cx="3571443" cy="337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899" y="1164507"/>
            <a:ext cx="4702627" cy="48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710" y="4827208"/>
            <a:ext cx="1028021" cy="10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63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Section 7</a:t>
            </a:r>
            <a:endParaRPr lang="en-US" dirty="0"/>
          </a:p>
        </p:txBody>
      </p:sp>
      <p:sp>
        <p:nvSpPr>
          <p:cNvPr id="8" name="Text Placeholder 7"/>
          <p:cNvSpPr>
            <a:spLocks noGrp="1"/>
          </p:cNvSpPr>
          <p:nvPr>
            <p:ph type="body" idx="1"/>
          </p:nvPr>
        </p:nvSpPr>
        <p:spPr/>
        <p:txBody>
          <a:bodyPr/>
          <a:lstStyle/>
          <a:p>
            <a:r>
              <a:rPr lang="en-US" b="1" dirty="0" smtClean="0">
                <a:solidFill>
                  <a:schemeClr val="accent2"/>
                </a:solidFill>
              </a:rPr>
              <a:t>Achievement Equity Data</a:t>
            </a:r>
            <a:endParaRPr lang="en-US" b="1" dirty="0">
              <a:solidFill>
                <a:schemeClr val="accent2"/>
              </a:solidFill>
            </a:endParaRPr>
          </a:p>
        </p:txBody>
      </p:sp>
    </p:spTree>
    <p:extLst>
      <p:ext uri="{BB962C8B-B14F-4D97-AF65-F5344CB8AC3E}">
        <p14:creationId xmlns:p14="http://schemas.microsoft.com/office/powerpoint/2010/main" val="2816813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Equity Audit</a:t>
            </a:r>
            <a:r>
              <a:rPr lang="en-US" sz="6000" dirty="0" smtClean="0">
                <a:latin typeface="BulletHolz" panose="020B0600000000000000" pitchFamily="34" charset="0"/>
              </a:rPr>
              <a:t>.</a:t>
            </a:r>
            <a:endParaRPr lang="en-US" sz="6000" dirty="0"/>
          </a:p>
        </p:txBody>
      </p:sp>
      <p:sp>
        <p:nvSpPr>
          <p:cNvPr id="5" name="Text Placeholder 4"/>
          <p:cNvSpPr>
            <a:spLocks noGrp="1"/>
          </p:cNvSpPr>
          <p:nvPr>
            <p:ph type="body" sz="half" idx="2"/>
          </p:nvPr>
        </p:nvSpPr>
        <p:spPr/>
        <p:txBody>
          <a:bodyPr/>
          <a:lstStyle/>
          <a:p>
            <a:endParaRPr lang="en-US"/>
          </a:p>
        </p:txBody>
      </p:sp>
      <p:sp>
        <p:nvSpPr>
          <p:cNvPr id="3" name="Rectangle 2"/>
          <p:cNvSpPr/>
          <p:nvPr/>
        </p:nvSpPr>
        <p:spPr>
          <a:xfrm>
            <a:off x="368300" y="1275140"/>
            <a:ext cx="7581900" cy="4324261"/>
          </a:xfrm>
          <a:prstGeom prst="rect">
            <a:avLst/>
          </a:prstGeom>
        </p:spPr>
        <p:txBody>
          <a:bodyPr wrap="square">
            <a:spAutoFit/>
          </a:bodyPr>
          <a:lstStyle/>
          <a:p>
            <a:r>
              <a:rPr lang="en-US" sz="3200" b="1" dirty="0" smtClean="0">
                <a:solidFill>
                  <a:schemeClr val="accent2"/>
                </a:solidFill>
              </a:rPr>
              <a:t>An </a:t>
            </a:r>
            <a:r>
              <a:rPr lang="en-US" sz="3200" b="1" dirty="0" smtClean="0">
                <a:solidFill>
                  <a:schemeClr val="accent2"/>
                </a:solidFill>
                <a:effectLst>
                  <a:outerShdw blurRad="38100" dist="38100" dir="2700000" algn="tl">
                    <a:srgbClr val="000000">
                      <a:alpha val="43137"/>
                    </a:srgbClr>
                  </a:outerShdw>
                </a:effectLst>
              </a:rPr>
              <a:t>Equity Audit </a:t>
            </a:r>
            <a:r>
              <a:rPr lang="en-US" sz="3200" b="1" dirty="0" smtClean="0">
                <a:solidFill>
                  <a:schemeClr val="accent2"/>
                </a:solidFill>
              </a:rPr>
              <a:t>uses data to determine how schools can best serve the needs of </a:t>
            </a:r>
            <a:r>
              <a:rPr lang="en-US" sz="3200" b="1" dirty="0" smtClean="0">
                <a:solidFill>
                  <a:schemeClr val="accent2"/>
                </a:solidFill>
                <a:effectLst>
                  <a:outerShdw blurRad="38100" dist="38100" dir="2700000" algn="tl">
                    <a:srgbClr val="000000">
                      <a:alpha val="43137"/>
                    </a:srgbClr>
                  </a:outerShdw>
                </a:effectLst>
              </a:rPr>
              <a:t>ALL</a:t>
            </a:r>
            <a:r>
              <a:rPr lang="en-US" sz="3200" b="1" dirty="0" smtClean="0">
                <a:solidFill>
                  <a:schemeClr val="accent2"/>
                </a:solidFill>
              </a:rPr>
              <a:t> students.</a:t>
            </a:r>
          </a:p>
          <a:p>
            <a:endParaRPr lang="en-US" sz="3200" b="1" dirty="0">
              <a:solidFill>
                <a:schemeClr val="accent2"/>
              </a:solidFill>
            </a:endParaRPr>
          </a:p>
          <a:p>
            <a:r>
              <a:rPr lang="en-US" sz="3200" b="1" dirty="0" smtClean="0">
                <a:solidFill>
                  <a:schemeClr val="accent2"/>
                </a:solidFill>
              </a:rPr>
              <a:t>Data used:</a:t>
            </a:r>
          </a:p>
          <a:p>
            <a:r>
              <a:rPr lang="en-US" sz="3200" b="1" dirty="0" smtClean="0">
                <a:solidFill>
                  <a:schemeClr val="accent2"/>
                </a:solidFill>
              </a:rPr>
              <a:t>   </a:t>
            </a:r>
            <a:r>
              <a:rPr lang="en-US" sz="3600" b="1" dirty="0" smtClean="0">
                <a:solidFill>
                  <a:schemeClr val="accent2"/>
                </a:solidFill>
                <a:effectLst>
                  <a:outerShdw blurRad="38100" dist="38100" dir="2700000" algn="tl">
                    <a:srgbClr val="000000">
                      <a:alpha val="43137"/>
                    </a:srgbClr>
                  </a:outerShdw>
                </a:effectLst>
              </a:rPr>
              <a:t>Teacher Equity </a:t>
            </a:r>
          </a:p>
          <a:p>
            <a:r>
              <a:rPr lang="en-US" sz="3200" b="1" dirty="0" smtClean="0">
                <a:solidFill>
                  <a:schemeClr val="accent2"/>
                </a:solidFill>
              </a:rPr>
              <a:t>+ </a:t>
            </a:r>
            <a:r>
              <a:rPr lang="en-US" sz="3600" b="1" dirty="0" smtClean="0">
                <a:solidFill>
                  <a:schemeClr val="accent2"/>
                </a:solidFill>
                <a:effectLst>
                  <a:outerShdw blurRad="38100" dist="38100" dir="2700000" algn="tl">
                    <a:srgbClr val="000000">
                      <a:alpha val="43137"/>
                    </a:srgbClr>
                  </a:outerShdw>
                </a:effectLst>
              </a:rPr>
              <a:t>Programmatic Equity</a:t>
            </a:r>
            <a:r>
              <a:rPr lang="en-US" sz="3200" b="1" dirty="0" smtClean="0">
                <a:solidFill>
                  <a:schemeClr val="accent2"/>
                </a:solidFill>
              </a:rPr>
              <a:t> </a:t>
            </a:r>
          </a:p>
          <a:p>
            <a:endParaRPr lang="en-US" sz="1100" b="1" dirty="0" smtClean="0">
              <a:solidFill>
                <a:schemeClr val="accent2"/>
              </a:solidFill>
            </a:endParaRPr>
          </a:p>
          <a:p>
            <a:r>
              <a:rPr lang="en-US" sz="3200" b="1" dirty="0" smtClean="0">
                <a:solidFill>
                  <a:schemeClr val="accent2"/>
                </a:solidFill>
                <a:effectLst>
                  <a:outerShdw blurRad="38100" dist="38100" dir="2700000" algn="tl">
                    <a:srgbClr val="000000">
                      <a:alpha val="43137"/>
                    </a:srgbClr>
                  </a:outerShdw>
                </a:effectLst>
              </a:rPr>
              <a:t>   Achievement Equity</a:t>
            </a:r>
            <a:endParaRPr lang="en-US" sz="3200" b="1" dirty="0">
              <a:solidFill>
                <a:schemeClr val="accent2"/>
              </a:solidFill>
              <a:effectLst>
                <a:outerShdw blurRad="38100" dist="38100" dir="2700000" algn="tl">
                  <a:srgbClr val="000000">
                    <a:alpha val="43137"/>
                  </a:srgbClr>
                </a:outerShdw>
              </a:effectLst>
            </a:endParaRPr>
          </a:p>
        </p:txBody>
      </p:sp>
      <p:cxnSp>
        <p:nvCxnSpPr>
          <p:cNvPr id="10" name="Straight Connector 9"/>
          <p:cNvCxnSpPr/>
          <p:nvPr/>
        </p:nvCxnSpPr>
        <p:spPr>
          <a:xfrm>
            <a:off x="457200" y="4918290"/>
            <a:ext cx="5080958" cy="1725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099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0" y="0"/>
            <a:ext cx="8303740" cy="6858000"/>
          </a:xfrm>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292100" y="622300"/>
            <a:ext cx="7823200" cy="5663089"/>
          </a:xfrm>
          <a:prstGeom prst="rect">
            <a:avLst/>
          </a:prstGeom>
        </p:spPr>
        <p:txBody>
          <a:bodyPr wrap="square">
            <a:spAutoFit/>
          </a:bodyPr>
          <a:lstStyle/>
          <a:p>
            <a:r>
              <a:rPr lang="en-US" sz="3800" b="1" dirty="0">
                <a:solidFill>
                  <a:schemeClr val="accent2"/>
                </a:solidFill>
                <a:effectLst>
                  <a:outerShdw blurRad="38100" dist="38100" dir="2700000" algn="tl">
                    <a:srgbClr val="000000">
                      <a:alpha val="43137"/>
                    </a:srgbClr>
                  </a:outerShdw>
                </a:effectLst>
              </a:rPr>
              <a:t>Focus:</a:t>
            </a:r>
          </a:p>
          <a:p>
            <a:r>
              <a:rPr lang="en-US" sz="3600" dirty="0" smtClean="0">
                <a:solidFill>
                  <a:schemeClr val="accent2"/>
                </a:solidFill>
                <a:latin typeface="BulletHolz" panose="020B0600000000000000" pitchFamily="34" charset="0"/>
              </a:rPr>
              <a:t>.</a:t>
            </a:r>
            <a:r>
              <a:rPr lang="en-US" sz="3600" b="1" dirty="0" smtClean="0">
                <a:solidFill>
                  <a:schemeClr val="accent2"/>
                </a:solidFill>
              </a:rPr>
              <a:t>State Achievement Assessments</a:t>
            </a:r>
            <a:endParaRPr lang="en-US" sz="3600" b="1" dirty="0">
              <a:solidFill>
                <a:schemeClr val="accent2"/>
              </a:solidFill>
            </a:endParaRPr>
          </a:p>
          <a:p>
            <a:r>
              <a:rPr lang="en-US" sz="3600" dirty="0" smtClean="0">
                <a:solidFill>
                  <a:schemeClr val="accent2"/>
                </a:solidFill>
                <a:latin typeface="BulletHolz" panose="020B0600000000000000" pitchFamily="34" charset="0"/>
              </a:rPr>
              <a:t>.</a:t>
            </a:r>
            <a:r>
              <a:rPr lang="en-US" sz="3600" b="1" dirty="0" smtClean="0">
                <a:solidFill>
                  <a:schemeClr val="accent2"/>
                </a:solidFill>
              </a:rPr>
              <a:t>Drop Out Rates</a:t>
            </a:r>
            <a:endParaRPr lang="en-US" sz="3600" b="1" dirty="0">
              <a:solidFill>
                <a:schemeClr val="accent2"/>
              </a:solidFill>
            </a:endParaRPr>
          </a:p>
          <a:p>
            <a:r>
              <a:rPr lang="en-US" sz="3600" dirty="0" smtClean="0">
                <a:solidFill>
                  <a:schemeClr val="accent2"/>
                </a:solidFill>
                <a:latin typeface="BulletHolz" panose="020B0600000000000000" pitchFamily="34" charset="0"/>
              </a:rPr>
              <a:t>.</a:t>
            </a:r>
            <a:r>
              <a:rPr lang="en-US" sz="3600" b="1" dirty="0" smtClean="0">
                <a:solidFill>
                  <a:schemeClr val="accent2"/>
                </a:solidFill>
              </a:rPr>
              <a:t>High School Graduation Tracks</a:t>
            </a:r>
            <a:endParaRPr lang="en-US" sz="3600" b="1" dirty="0">
              <a:solidFill>
                <a:schemeClr val="accent2"/>
              </a:solidFill>
            </a:endParaRPr>
          </a:p>
          <a:p>
            <a:r>
              <a:rPr lang="en-US" sz="3600" dirty="0" smtClean="0">
                <a:solidFill>
                  <a:schemeClr val="accent2"/>
                </a:solidFill>
                <a:latin typeface="BulletHolz" panose="020B0600000000000000" pitchFamily="34" charset="0"/>
              </a:rPr>
              <a:t>.</a:t>
            </a:r>
            <a:r>
              <a:rPr lang="en-US" sz="3600" b="1" dirty="0" smtClean="0">
                <a:solidFill>
                  <a:schemeClr val="accent2"/>
                </a:solidFill>
              </a:rPr>
              <a:t>SAT/ACT/AP/IB </a:t>
            </a:r>
            <a:r>
              <a:rPr lang="en-US" sz="3600" b="1" dirty="0">
                <a:solidFill>
                  <a:schemeClr val="accent2"/>
                </a:solidFill>
              </a:rPr>
              <a:t>results </a:t>
            </a:r>
            <a:endParaRPr lang="en-US" sz="3600" b="1" dirty="0" smtClean="0">
              <a:solidFill>
                <a:schemeClr val="accent2"/>
              </a:solidFill>
            </a:endParaRPr>
          </a:p>
          <a:p>
            <a:endParaRPr lang="en-US" sz="1600" b="1" dirty="0" smtClean="0">
              <a:solidFill>
                <a:schemeClr val="accent2"/>
              </a:solidFill>
            </a:endParaRPr>
          </a:p>
          <a:p>
            <a:r>
              <a:rPr lang="en-US" sz="2800" b="1" dirty="0" smtClean="0">
                <a:solidFill>
                  <a:schemeClr val="accent2"/>
                </a:solidFill>
              </a:rPr>
              <a:t>These are the 4 indicators that represent student achievement </a:t>
            </a:r>
            <a:r>
              <a:rPr lang="da-DK" sz="2800" b="1" dirty="0" smtClean="0">
                <a:solidFill>
                  <a:schemeClr val="accent2"/>
                </a:solidFill>
              </a:rPr>
              <a:t>(</a:t>
            </a:r>
            <a:r>
              <a:rPr lang="da-DK" sz="2800" b="1" dirty="0">
                <a:solidFill>
                  <a:schemeClr val="accent2"/>
                </a:solidFill>
              </a:rPr>
              <a:t>Skrla et al., 2009).</a:t>
            </a:r>
          </a:p>
          <a:p>
            <a:endParaRPr lang="en-US" sz="1600" b="1" dirty="0">
              <a:solidFill>
                <a:schemeClr val="accent2"/>
              </a:solidFill>
            </a:endParaRPr>
          </a:p>
          <a:p>
            <a:r>
              <a:rPr lang="en-US" sz="2800" b="1" dirty="0" smtClean="0">
                <a:solidFill>
                  <a:schemeClr val="accent2"/>
                </a:solidFill>
              </a:rPr>
              <a:t>State Achievement Assessments will be represented </a:t>
            </a:r>
            <a:r>
              <a:rPr lang="en-US" sz="2800" b="1" dirty="0">
                <a:solidFill>
                  <a:schemeClr val="accent2"/>
                </a:solidFill>
              </a:rPr>
              <a:t>due to being a K-8 </a:t>
            </a:r>
            <a:r>
              <a:rPr lang="en-US" sz="2800" b="1" dirty="0" smtClean="0">
                <a:solidFill>
                  <a:schemeClr val="accent2"/>
                </a:solidFill>
              </a:rPr>
              <a:t>building.</a:t>
            </a:r>
            <a:endParaRPr lang="en-US" sz="2800" dirty="0">
              <a:solidFill>
                <a:schemeClr val="accent2"/>
              </a:solidFill>
              <a:latin typeface="BulletHolz" panose="020B0600000000000000" pitchFamily="34" charset="0"/>
            </a:endParaRPr>
          </a:p>
          <a:p>
            <a:endParaRPr lang="en-US" sz="3600" dirty="0">
              <a:solidFill>
                <a:schemeClr val="accent2"/>
              </a:solidFill>
            </a:endParaRPr>
          </a:p>
        </p:txBody>
      </p:sp>
    </p:spTree>
    <p:extLst>
      <p:ext uri="{BB962C8B-B14F-4D97-AF65-F5344CB8AC3E}">
        <p14:creationId xmlns:p14="http://schemas.microsoft.com/office/powerpoint/2010/main" val="12786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Achievement Equity</a:t>
            </a:r>
            <a:r>
              <a:rPr lang="en-US" sz="4000" b="0" dirty="0" smtClean="0">
                <a:latin typeface="BulletHolz" panose="020B0600000000000000" pitchFamily="34" charset="0"/>
              </a:rPr>
              <a:t>.</a:t>
            </a:r>
            <a:endParaRPr lang="en-US" sz="4000" b="0" dirty="0"/>
          </a:p>
        </p:txBody>
      </p:sp>
      <p:sp>
        <p:nvSpPr>
          <p:cNvPr id="5" name="Text Placeholder 4"/>
          <p:cNvSpPr>
            <a:spLocks noGrp="1"/>
          </p:cNvSpPr>
          <p:nvPr>
            <p:ph type="body" sz="half" idx="2"/>
          </p:nvPr>
        </p:nvSpPr>
        <p:spPr/>
        <p:txBody>
          <a:bodyPr/>
          <a:lstStyle/>
          <a:p>
            <a:endParaRPr lang="en-US"/>
          </a:p>
        </p:txBody>
      </p:sp>
      <p:pic>
        <p:nvPicPr>
          <p:cNvPr id="309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73" y="1669041"/>
            <a:ext cx="3755139" cy="436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024" y="1918423"/>
            <a:ext cx="3455843" cy="229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681" y="4462053"/>
            <a:ext cx="3368531" cy="148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119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t>Achievement Equity</a:t>
            </a:r>
            <a:r>
              <a:rPr lang="en-US" sz="4000" b="0" dirty="0" smtClean="0">
                <a:latin typeface="BulletHolz" panose="020B0600000000000000" pitchFamily="34" charset="0"/>
              </a:rPr>
              <a:t>.</a:t>
            </a:r>
            <a:endParaRPr lang="en-US" sz="4000" b="0" dirty="0"/>
          </a:p>
        </p:txBody>
      </p:sp>
      <p:sp>
        <p:nvSpPr>
          <p:cNvPr id="5" name="Text Placeholder 4"/>
          <p:cNvSpPr>
            <a:spLocks noGrp="1"/>
          </p:cNvSpPr>
          <p:nvPr>
            <p:ph type="body" sz="half" idx="2"/>
          </p:nvPr>
        </p:nvSpPr>
        <p:spPr>
          <a:xfrm>
            <a:off x="8374742" y="2423159"/>
            <a:ext cx="3817257" cy="3905069"/>
          </a:xfrm>
        </p:spPr>
        <p:txBody>
          <a:bodyPr>
            <a:normAutofit fontScale="85000" lnSpcReduction="10000"/>
          </a:bodyPr>
          <a:lstStyle/>
          <a:p>
            <a:r>
              <a:rPr lang="en-US" sz="2400" b="1" dirty="0" smtClean="0"/>
              <a:t>Annual Measurable Objective (AMOs): Compare the performance of student groups to a state goal which is displayed as the red line. These charts show how well each group achieved that goal in reading and math. The chart emphasizes  achievement gaps that exist between groups. The ultimate goal is for all groups to achieve at high levels</a:t>
            </a:r>
            <a:endParaRPr lang="en-US" sz="2400" b="1" dirty="0"/>
          </a:p>
          <a:p>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 y="618727"/>
            <a:ext cx="7248824" cy="540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089" y="1910497"/>
            <a:ext cx="1435995" cy="282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3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Section 8</a:t>
            </a:r>
            <a:endParaRPr lang="en-US" dirty="0"/>
          </a:p>
        </p:txBody>
      </p:sp>
      <p:sp>
        <p:nvSpPr>
          <p:cNvPr id="10" name="Text Placeholder 9"/>
          <p:cNvSpPr>
            <a:spLocks noGrp="1"/>
          </p:cNvSpPr>
          <p:nvPr>
            <p:ph type="body" idx="1"/>
          </p:nvPr>
        </p:nvSpPr>
        <p:spPr/>
        <p:txBody>
          <a:bodyPr/>
          <a:lstStyle/>
          <a:p>
            <a:r>
              <a:rPr lang="en-US" b="1" dirty="0" smtClean="0">
                <a:solidFill>
                  <a:schemeClr val="accent2"/>
                </a:solidFill>
              </a:rPr>
              <a:t>Documentation of Conversations on Equity</a:t>
            </a:r>
            <a:endParaRPr lang="en-US" b="1" dirty="0">
              <a:solidFill>
                <a:schemeClr val="accent2"/>
              </a:solidFill>
            </a:endParaRPr>
          </a:p>
        </p:txBody>
      </p:sp>
    </p:spTree>
    <p:extLst>
      <p:ext uri="{BB962C8B-B14F-4D97-AF65-F5344CB8AC3E}">
        <p14:creationId xmlns:p14="http://schemas.microsoft.com/office/powerpoint/2010/main" val="1766496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about </a:t>
            </a:r>
            <a:r>
              <a:rPr lang="en-US" dirty="0" smtClean="0"/>
              <a:t>equity</a:t>
            </a:r>
            <a:r>
              <a:rPr lang="en-US" b="0" dirty="0">
                <a:latin typeface="BulletHolz" panose="020B0600000000000000" pitchFamily="34" charset="0"/>
              </a:rPr>
              <a:t>.</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sp>
        <p:nvSpPr>
          <p:cNvPr id="5" name="Rectangle 4"/>
          <p:cNvSpPr/>
          <p:nvPr/>
        </p:nvSpPr>
        <p:spPr>
          <a:xfrm>
            <a:off x="1016000" y="1600199"/>
            <a:ext cx="7289800" cy="5355312"/>
          </a:xfrm>
          <a:prstGeom prst="rect">
            <a:avLst/>
          </a:prstGeom>
        </p:spPr>
        <p:txBody>
          <a:bodyPr wrap="square">
            <a:spAutoFit/>
          </a:bodyPr>
          <a:lstStyle/>
          <a:p>
            <a:r>
              <a:rPr lang="en-US" sz="4400" b="1" dirty="0">
                <a:solidFill>
                  <a:schemeClr val="accent2"/>
                </a:solidFill>
                <a:effectLst>
                  <a:outerShdw blurRad="38100" dist="38100" dir="2700000" algn="tl">
                    <a:srgbClr val="000000">
                      <a:alpha val="43137"/>
                    </a:srgbClr>
                  </a:outerShdw>
                </a:effectLst>
              </a:rPr>
              <a:t>Focus</a:t>
            </a:r>
            <a:r>
              <a:rPr lang="en-US" sz="4400" b="1" dirty="0" smtClean="0">
                <a:solidFill>
                  <a:schemeClr val="accent2"/>
                </a:solidFill>
                <a:effectLst>
                  <a:outerShdw blurRad="38100" dist="38100" dir="2700000" algn="tl">
                    <a:srgbClr val="000000">
                      <a:alpha val="43137"/>
                    </a:srgbClr>
                  </a:outerShdw>
                </a:effectLst>
              </a:rPr>
              <a:t>:</a:t>
            </a:r>
          </a:p>
          <a:p>
            <a:endParaRPr lang="en-US" b="1" dirty="0">
              <a:solidFill>
                <a:schemeClr val="accent2"/>
              </a:solidFill>
              <a:effectLst>
                <a:outerShdw blurRad="38100" dist="38100" dir="2700000" algn="tl">
                  <a:srgbClr val="000000">
                    <a:alpha val="43137"/>
                  </a:srgbClr>
                </a:outerShdw>
              </a:effectLst>
            </a:endParaRPr>
          </a:p>
          <a:p>
            <a:r>
              <a:rPr lang="en-US" sz="3200" dirty="0" smtClean="0">
                <a:solidFill>
                  <a:schemeClr val="accent2"/>
                </a:solidFill>
                <a:latin typeface="BulletHolz" panose="020B0600000000000000" pitchFamily="34" charset="0"/>
              </a:rPr>
              <a:t>.</a:t>
            </a:r>
            <a:r>
              <a:rPr lang="en-US" sz="3200" b="1" dirty="0" smtClean="0">
                <a:solidFill>
                  <a:schemeClr val="accent2"/>
                </a:solidFill>
              </a:rPr>
              <a:t>Documentation of Conversations on Equity with:</a:t>
            </a:r>
          </a:p>
          <a:p>
            <a:r>
              <a:rPr lang="en-US" sz="3200" b="1" dirty="0">
                <a:solidFill>
                  <a:schemeClr val="accent2"/>
                </a:solidFill>
              </a:rPr>
              <a:t>	</a:t>
            </a:r>
            <a:r>
              <a:rPr lang="en-US" sz="2800" dirty="0" smtClean="0">
                <a:solidFill>
                  <a:schemeClr val="accent2"/>
                </a:solidFill>
                <a:latin typeface="BulletHolz" panose="020B0600000000000000" pitchFamily="34" charset="0"/>
              </a:rPr>
              <a:t>.</a:t>
            </a:r>
            <a:r>
              <a:rPr lang="en-US" sz="2800" b="1" dirty="0" smtClean="0">
                <a:solidFill>
                  <a:schemeClr val="accent2"/>
                </a:solidFill>
              </a:rPr>
              <a:t>Principal</a:t>
            </a:r>
          </a:p>
          <a:p>
            <a:r>
              <a:rPr lang="en-US" sz="2800" dirty="0">
                <a:solidFill>
                  <a:schemeClr val="accent2"/>
                </a:solidFill>
              </a:rPr>
              <a:t>	</a:t>
            </a:r>
            <a:r>
              <a:rPr lang="en-US" sz="2800" dirty="0" smtClean="0">
                <a:solidFill>
                  <a:schemeClr val="accent2"/>
                </a:solidFill>
                <a:latin typeface="BulletHolz" panose="020B0600000000000000" pitchFamily="34" charset="0"/>
              </a:rPr>
              <a:t>.</a:t>
            </a:r>
            <a:r>
              <a:rPr lang="en-US" sz="2800" b="1" dirty="0" smtClean="0">
                <a:solidFill>
                  <a:schemeClr val="accent2"/>
                </a:solidFill>
              </a:rPr>
              <a:t>Assistant Principal</a:t>
            </a:r>
          </a:p>
          <a:p>
            <a:r>
              <a:rPr lang="en-US" sz="2800" dirty="0">
                <a:solidFill>
                  <a:schemeClr val="accent2"/>
                </a:solidFill>
              </a:rPr>
              <a:t>	</a:t>
            </a:r>
            <a:r>
              <a:rPr lang="en-US" sz="2800" dirty="0" smtClean="0">
                <a:solidFill>
                  <a:schemeClr val="accent2"/>
                </a:solidFill>
                <a:latin typeface="BulletHolz" panose="020B0600000000000000" pitchFamily="34" charset="0"/>
              </a:rPr>
              <a:t>.</a:t>
            </a:r>
            <a:r>
              <a:rPr lang="en-US" sz="2800" b="1" dirty="0" smtClean="0">
                <a:solidFill>
                  <a:schemeClr val="accent2"/>
                </a:solidFill>
              </a:rPr>
              <a:t>Equity Audit Team</a:t>
            </a:r>
          </a:p>
          <a:p>
            <a:r>
              <a:rPr lang="en-US" sz="2800" dirty="0">
                <a:solidFill>
                  <a:schemeClr val="accent2"/>
                </a:solidFill>
              </a:rPr>
              <a:t>	</a:t>
            </a:r>
            <a:r>
              <a:rPr lang="en-US" sz="2800" dirty="0" smtClean="0">
                <a:solidFill>
                  <a:schemeClr val="accent2"/>
                </a:solidFill>
                <a:latin typeface="BulletHolz" panose="020B0600000000000000" pitchFamily="34" charset="0"/>
              </a:rPr>
              <a:t>.</a:t>
            </a:r>
            <a:r>
              <a:rPr lang="en-US" sz="2800" b="1" dirty="0" smtClean="0">
                <a:solidFill>
                  <a:schemeClr val="accent2"/>
                </a:solidFill>
              </a:rPr>
              <a:t>Teachers</a:t>
            </a:r>
          </a:p>
          <a:p>
            <a:endParaRPr lang="en-US" sz="3600" b="1" dirty="0" smtClean="0">
              <a:solidFill>
                <a:schemeClr val="accent2"/>
              </a:solidFill>
            </a:endParaRPr>
          </a:p>
          <a:p>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1750516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about </a:t>
            </a:r>
            <a:r>
              <a:rPr lang="en-US" dirty="0" smtClean="0"/>
              <a:t>equity</a:t>
            </a:r>
            <a:r>
              <a:rPr lang="en-US" b="0" dirty="0">
                <a:latin typeface="BulletHolz" panose="020B0600000000000000" pitchFamily="34" charset="0"/>
              </a:rPr>
              <a:t>.</a:t>
            </a:r>
            <a:endParaRPr lang="en-US" dirty="0"/>
          </a:p>
        </p:txBody>
      </p:sp>
      <p:sp>
        <p:nvSpPr>
          <p:cNvPr id="3" name="Picture Placeholder 2"/>
          <p:cNvSpPr>
            <a:spLocks noGrp="1"/>
          </p:cNvSpPr>
          <p:nvPr>
            <p:ph type="pic" idx="1"/>
          </p:nvPr>
        </p:nvSpPr>
        <p:spPr>
          <a:xfrm>
            <a:off x="14760" y="0"/>
            <a:ext cx="8303740" cy="6858000"/>
          </a:xfrm>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177800" y="520699"/>
            <a:ext cx="8140700" cy="6370975"/>
          </a:xfrm>
          <a:prstGeom prst="rect">
            <a:avLst/>
          </a:prstGeom>
        </p:spPr>
        <p:txBody>
          <a:bodyPr wrap="square">
            <a:spAutoFit/>
          </a:bodyPr>
          <a:lstStyle/>
          <a:p>
            <a:r>
              <a:rPr lang="en-US" sz="2400" b="1" dirty="0" smtClean="0">
                <a:solidFill>
                  <a:schemeClr val="accent2"/>
                </a:solidFill>
              </a:rPr>
              <a:t>Conversations with both Building Principal and Assistant Principal About Equity in the Educational Program and data collected.</a:t>
            </a:r>
          </a:p>
          <a:p>
            <a:endParaRPr lang="en-US" sz="1600" b="1" dirty="0" smtClean="0">
              <a:solidFill>
                <a:schemeClr val="accent2"/>
              </a:solidFill>
              <a:latin typeface="BulletHolz" panose="020B0600000000000000" pitchFamily="34" charset="0"/>
            </a:endParaRPr>
          </a:p>
          <a:p>
            <a:r>
              <a:rPr lang="en-US" sz="2000" dirty="0" smtClean="0">
                <a:solidFill>
                  <a:schemeClr val="accent2"/>
                </a:solidFill>
                <a:latin typeface="BulletHolz" panose="020B0600000000000000" pitchFamily="34" charset="0"/>
              </a:rPr>
              <a:t>.</a:t>
            </a:r>
            <a:r>
              <a:rPr lang="en-US" sz="2000" b="1" dirty="0" smtClean="0">
                <a:solidFill>
                  <a:schemeClr val="accent2"/>
                </a:solidFill>
              </a:rPr>
              <a:t>What is equity now that you both have a better understanding?</a:t>
            </a:r>
          </a:p>
          <a:p>
            <a:r>
              <a:rPr lang="en-US" sz="1600" dirty="0" smtClean="0">
                <a:solidFill>
                  <a:schemeClr val="accent2"/>
                </a:solidFill>
              </a:rPr>
              <a:t>Building Principal: …fair and treatment.  Giving everyone the same opportunities.</a:t>
            </a:r>
          </a:p>
          <a:p>
            <a:endParaRPr lang="en-US" sz="800" dirty="0" smtClean="0">
              <a:solidFill>
                <a:schemeClr val="accent2"/>
              </a:solidFill>
            </a:endParaRPr>
          </a:p>
          <a:p>
            <a:r>
              <a:rPr lang="en-US" sz="1600" dirty="0" smtClean="0">
                <a:solidFill>
                  <a:schemeClr val="accent2"/>
                </a:solidFill>
              </a:rPr>
              <a:t>Asst. Principal: Giving people what they need to have equal opportunities.</a:t>
            </a:r>
          </a:p>
          <a:p>
            <a:r>
              <a:rPr lang="en-US" sz="2000" dirty="0" smtClean="0">
                <a:solidFill>
                  <a:schemeClr val="accent2"/>
                </a:solidFill>
                <a:latin typeface="BulletHolz" panose="020B0600000000000000" pitchFamily="34" charset="0"/>
              </a:rPr>
              <a:t>.</a:t>
            </a:r>
            <a:r>
              <a:rPr lang="en-US" sz="2000" b="1" dirty="0" smtClean="0">
                <a:solidFill>
                  <a:schemeClr val="accent2"/>
                </a:solidFill>
              </a:rPr>
              <a:t>What is systemic equity?</a:t>
            </a:r>
          </a:p>
          <a:p>
            <a:r>
              <a:rPr lang="en-US" sz="1600" dirty="0" smtClean="0">
                <a:solidFill>
                  <a:schemeClr val="accent2"/>
                </a:solidFill>
              </a:rPr>
              <a:t>Building Principal: Systems and individuals that operate within a learning environment</a:t>
            </a:r>
          </a:p>
          <a:p>
            <a:endParaRPr lang="en-US" sz="800" dirty="0" smtClean="0">
              <a:solidFill>
                <a:schemeClr val="accent2"/>
              </a:solidFill>
            </a:endParaRPr>
          </a:p>
          <a:p>
            <a:r>
              <a:rPr lang="en-US" sz="1600" dirty="0" smtClean="0">
                <a:solidFill>
                  <a:schemeClr val="accent2"/>
                </a:solidFill>
              </a:rPr>
              <a:t>Asst. Principal: The systems that operate within a learning environment that work in conjunction with the individuals that ultimately allow the system to run.</a:t>
            </a:r>
          </a:p>
          <a:p>
            <a:r>
              <a:rPr lang="en-US" sz="2000" dirty="0" smtClean="0">
                <a:solidFill>
                  <a:schemeClr val="accent2"/>
                </a:solidFill>
                <a:latin typeface="BulletHolz" panose="020B0600000000000000" pitchFamily="34" charset="0"/>
              </a:rPr>
              <a:t>.</a:t>
            </a:r>
            <a:r>
              <a:rPr lang="en-US" sz="2000" b="1" dirty="0" smtClean="0">
                <a:solidFill>
                  <a:schemeClr val="accent2"/>
                </a:solidFill>
              </a:rPr>
              <a:t>Based on the results in the equity audit, what are your thoughts?</a:t>
            </a:r>
          </a:p>
          <a:p>
            <a:r>
              <a:rPr lang="en-US" sz="1600" dirty="0" smtClean="0">
                <a:solidFill>
                  <a:schemeClr val="accent2"/>
                </a:solidFill>
              </a:rPr>
              <a:t>Building Principal: There are significant issues getting quality and effective teachers.  </a:t>
            </a:r>
          </a:p>
          <a:p>
            <a:endParaRPr lang="en-US" sz="800" dirty="0" smtClean="0">
              <a:solidFill>
                <a:schemeClr val="accent2"/>
              </a:solidFill>
            </a:endParaRPr>
          </a:p>
          <a:p>
            <a:r>
              <a:rPr lang="en-US" sz="1600" dirty="0" smtClean="0">
                <a:solidFill>
                  <a:schemeClr val="accent2"/>
                </a:solidFill>
              </a:rPr>
              <a:t>Asst. Principal: Staffing…Biggest issue!</a:t>
            </a:r>
          </a:p>
          <a:p>
            <a:endParaRPr lang="en-US" sz="2000" dirty="0" smtClean="0">
              <a:solidFill>
                <a:schemeClr val="accent2"/>
              </a:solidFill>
              <a:latin typeface="BulletHolz" panose="020B0600000000000000" pitchFamily="34" charset="0"/>
            </a:endParaRPr>
          </a:p>
          <a:p>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2913079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 about equity</a:t>
            </a:r>
            <a:r>
              <a:rPr lang="en-US" b="0" dirty="0" smtClean="0">
                <a:latin typeface="BulletHolz" panose="020B0600000000000000" pitchFamily="34" charset="0"/>
              </a:rPr>
              <a:t>.</a:t>
            </a:r>
            <a:endParaRPr lang="en-US" dirty="0"/>
          </a:p>
        </p:txBody>
      </p:sp>
      <p:sp>
        <p:nvSpPr>
          <p:cNvPr id="3" name="Picture Placeholder 2"/>
          <p:cNvSpPr>
            <a:spLocks noGrp="1"/>
          </p:cNvSpPr>
          <p:nvPr>
            <p:ph type="pic" idx="1"/>
          </p:nvPr>
        </p:nvSpPr>
        <p:spPr>
          <a:xfrm>
            <a:off x="14760" y="0"/>
            <a:ext cx="8303740" cy="6858000"/>
          </a:xfrm>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177800" y="473033"/>
            <a:ext cx="8140700" cy="5693866"/>
          </a:xfrm>
          <a:prstGeom prst="rect">
            <a:avLst/>
          </a:prstGeom>
        </p:spPr>
        <p:txBody>
          <a:bodyPr wrap="square">
            <a:spAutoFit/>
          </a:bodyPr>
          <a:lstStyle/>
          <a:p>
            <a:r>
              <a:rPr lang="en-US" sz="2400" b="1" dirty="0" smtClean="0">
                <a:solidFill>
                  <a:schemeClr val="accent2"/>
                </a:solidFill>
              </a:rPr>
              <a:t>Conversations with Equity audit team  and other teachers about Equity in the Educational Program and data collected.</a:t>
            </a:r>
          </a:p>
          <a:p>
            <a:endParaRPr lang="en-US" sz="1600" b="1" dirty="0" smtClean="0">
              <a:solidFill>
                <a:schemeClr val="accent2"/>
              </a:solidFill>
              <a:latin typeface="BulletHolz" panose="020B0600000000000000" pitchFamily="34" charset="0"/>
            </a:endParaRPr>
          </a:p>
          <a:p>
            <a:r>
              <a:rPr lang="en-US" sz="2000" dirty="0" smtClean="0">
                <a:solidFill>
                  <a:schemeClr val="accent2"/>
                </a:solidFill>
                <a:latin typeface="BulletHolz" panose="020B0600000000000000" pitchFamily="34" charset="0"/>
              </a:rPr>
              <a:t>.</a:t>
            </a:r>
            <a:r>
              <a:rPr lang="en-US" sz="2000" b="1" dirty="0" smtClean="0">
                <a:solidFill>
                  <a:schemeClr val="accent2"/>
                </a:solidFill>
              </a:rPr>
              <a:t>When asked about equity now that they had a better understanding of the process most responded equal opportunities that are fair and equal for everyone.</a:t>
            </a:r>
          </a:p>
          <a:p>
            <a:r>
              <a:rPr lang="en-US" sz="2000" b="1" dirty="0" smtClean="0">
                <a:solidFill>
                  <a:schemeClr val="accent2"/>
                </a:solidFill>
              </a:rPr>
              <a:t>fair and treatment.</a:t>
            </a:r>
          </a:p>
          <a:p>
            <a:endParaRPr lang="en-US" sz="1400" b="1" dirty="0">
              <a:solidFill>
                <a:schemeClr val="accent2"/>
              </a:solidFill>
              <a:latin typeface="BulletHolz" panose="020B0600000000000000" pitchFamily="34" charset="0"/>
            </a:endParaRPr>
          </a:p>
          <a:p>
            <a:r>
              <a:rPr lang="en-US" sz="2000" dirty="0" smtClean="0">
                <a:solidFill>
                  <a:schemeClr val="accent2"/>
                </a:solidFill>
                <a:latin typeface="BulletHolz" panose="020B0600000000000000" pitchFamily="34" charset="0"/>
              </a:rPr>
              <a:t>.</a:t>
            </a:r>
            <a:r>
              <a:rPr lang="en-US" sz="2000" b="1" dirty="0" smtClean="0">
                <a:solidFill>
                  <a:schemeClr val="accent2"/>
                </a:solidFill>
              </a:rPr>
              <a:t>When asked what systemic equity is now that they have a better understanding people responded, “the system and individuals working together,” “the learning environment that operates in conjunction with the systems and the individuals that run it.”</a:t>
            </a:r>
          </a:p>
          <a:p>
            <a:endParaRPr lang="en-US" sz="1000" b="1" dirty="0" smtClean="0">
              <a:solidFill>
                <a:schemeClr val="accent2"/>
              </a:solidFill>
            </a:endParaRPr>
          </a:p>
          <a:p>
            <a:endParaRPr lang="en-US" sz="2000" dirty="0" smtClean="0">
              <a:solidFill>
                <a:schemeClr val="accent2"/>
              </a:solidFill>
              <a:latin typeface="BulletHolz" panose="020B0600000000000000" pitchFamily="34" charset="0"/>
            </a:endParaRPr>
          </a:p>
          <a:p>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994281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9</a:t>
            </a:r>
            <a:endParaRPr lang="en-US" dirty="0"/>
          </a:p>
        </p:txBody>
      </p:sp>
      <p:sp>
        <p:nvSpPr>
          <p:cNvPr id="3" name="Text Placeholder 2"/>
          <p:cNvSpPr>
            <a:spLocks noGrp="1"/>
          </p:cNvSpPr>
          <p:nvPr>
            <p:ph type="body" idx="1"/>
          </p:nvPr>
        </p:nvSpPr>
        <p:spPr/>
        <p:txBody>
          <a:bodyPr/>
          <a:lstStyle/>
          <a:p>
            <a:r>
              <a:rPr lang="en-US" b="1" dirty="0" smtClean="0">
                <a:solidFill>
                  <a:schemeClr val="accent2"/>
                </a:solidFill>
              </a:rPr>
              <a:t>Findings &amp; Conclusions Drawn from Data</a:t>
            </a:r>
            <a:endParaRPr lang="en-US" b="1" dirty="0">
              <a:solidFill>
                <a:schemeClr val="accent2"/>
              </a:solidFill>
            </a:endParaRPr>
          </a:p>
        </p:txBody>
      </p:sp>
    </p:spTree>
    <p:extLst>
      <p:ext uri="{BB962C8B-B14F-4D97-AF65-F5344CB8AC3E}">
        <p14:creationId xmlns:p14="http://schemas.microsoft.com/office/powerpoint/2010/main" val="2558256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0" y="0"/>
            <a:ext cx="8303740" cy="6858000"/>
          </a:xfrm>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1016000" y="1600199"/>
            <a:ext cx="6705600" cy="2954655"/>
          </a:xfrm>
          <a:prstGeom prst="rect">
            <a:avLst/>
          </a:prstGeom>
        </p:spPr>
        <p:txBody>
          <a:bodyPr wrap="square">
            <a:spAutoFit/>
          </a:bodyPr>
          <a:lstStyle/>
          <a:p>
            <a:r>
              <a:rPr lang="en-US" sz="4400" b="1" dirty="0">
                <a:solidFill>
                  <a:schemeClr val="accent2"/>
                </a:solidFill>
                <a:effectLst>
                  <a:outerShdw blurRad="38100" dist="38100" dir="2700000" algn="tl">
                    <a:srgbClr val="000000">
                      <a:alpha val="43137"/>
                    </a:srgbClr>
                  </a:outerShdw>
                </a:effectLst>
              </a:rPr>
              <a:t>Focus</a:t>
            </a:r>
            <a:r>
              <a:rPr lang="en-US" sz="4400" b="1" dirty="0" smtClean="0">
                <a:solidFill>
                  <a:schemeClr val="accent2"/>
                </a:solidFill>
                <a:effectLst>
                  <a:outerShdw blurRad="38100" dist="38100" dir="2700000" algn="tl">
                    <a:srgbClr val="000000">
                      <a:alpha val="43137"/>
                    </a:srgbClr>
                  </a:outerShdw>
                </a:effectLst>
              </a:rPr>
              <a:t>:</a:t>
            </a:r>
          </a:p>
          <a:p>
            <a:endParaRPr lang="en-US" b="1" dirty="0">
              <a:solidFill>
                <a:schemeClr val="accent2"/>
              </a:solidFill>
              <a:effectLst>
                <a:outerShdw blurRad="38100" dist="38100" dir="2700000" algn="tl">
                  <a:srgbClr val="000000">
                    <a:alpha val="43137"/>
                  </a:srgbClr>
                </a:outerShdw>
              </a:effectLst>
            </a:endParaRPr>
          </a:p>
          <a:p>
            <a:r>
              <a:rPr lang="en-US" sz="3600" dirty="0" smtClean="0">
                <a:solidFill>
                  <a:schemeClr val="accent2"/>
                </a:solidFill>
                <a:latin typeface="BulletHolz" panose="020B0600000000000000" pitchFamily="34" charset="0"/>
              </a:rPr>
              <a:t>.</a:t>
            </a:r>
            <a:r>
              <a:rPr lang="en-US" sz="3600" b="1" dirty="0" smtClean="0">
                <a:solidFill>
                  <a:schemeClr val="accent2"/>
                </a:solidFill>
              </a:rPr>
              <a:t>Findings and Conclusions drawn from data</a:t>
            </a:r>
          </a:p>
          <a:p>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12040343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152400" y="165099"/>
            <a:ext cx="8115300" cy="7540526"/>
          </a:xfrm>
          <a:prstGeom prst="rect">
            <a:avLst/>
          </a:prstGeom>
        </p:spPr>
        <p:txBody>
          <a:bodyPr wrap="square">
            <a:spAutoFit/>
          </a:bodyPr>
          <a:lstStyle/>
          <a:p>
            <a:r>
              <a:rPr lang="en-US" sz="2800" b="1" dirty="0" smtClean="0">
                <a:solidFill>
                  <a:schemeClr val="accent2"/>
                </a:solidFill>
              </a:rPr>
              <a:t>Findings and Conclusions drawn from data:</a:t>
            </a:r>
          </a:p>
          <a:p>
            <a:r>
              <a:rPr lang="en-US" sz="2000" dirty="0" smtClean="0">
                <a:solidFill>
                  <a:schemeClr val="accent2"/>
                </a:solidFill>
                <a:latin typeface="BulletHolz" panose="020B0600000000000000" pitchFamily="34" charset="0"/>
              </a:rPr>
              <a:t>.</a:t>
            </a:r>
            <a:r>
              <a:rPr lang="en-US" sz="2800" b="1" dirty="0" smtClean="0">
                <a:solidFill>
                  <a:schemeClr val="accent2"/>
                </a:solidFill>
              </a:rPr>
              <a:t>There is a significant amount of instructional learning time that is lost due to extreme behaviors that have students removed to a secure support room setting.</a:t>
            </a:r>
          </a:p>
          <a:p>
            <a:endParaRPr lang="en-US" sz="1200" dirty="0" smtClean="0">
              <a:solidFill>
                <a:schemeClr val="accent2"/>
              </a:solidFill>
              <a:latin typeface="BulletHolz" panose="020B0600000000000000" pitchFamily="34" charset="0"/>
            </a:endParaRPr>
          </a:p>
          <a:p>
            <a:r>
              <a:rPr lang="en-US" sz="2800" dirty="0" smtClean="0">
                <a:solidFill>
                  <a:schemeClr val="accent2"/>
                </a:solidFill>
                <a:latin typeface="BulletHolz" panose="020B0600000000000000" pitchFamily="34" charset="0"/>
              </a:rPr>
              <a:t>.</a:t>
            </a:r>
            <a:r>
              <a:rPr lang="en-US" sz="2800" b="1" dirty="0" smtClean="0">
                <a:solidFill>
                  <a:schemeClr val="accent2"/>
                </a:solidFill>
              </a:rPr>
              <a:t>The most extreme behaviors occurred during the lunch periods from 11-12pm. </a:t>
            </a:r>
          </a:p>
          <a:p>
            <a:endParaRPr lang="en-US" sz="1200" dirty="0" smtClean="0">
              <a:solidFill>
                <a:schemeClr val="accent2"/>
              </a:solidFill>
              <a:latin typeface="BulletHolz" panose="020B0600000000000000" pitchFamily="34" charset="0"/>
            </a:endParaRPr>
          </a:p>
          <a:p>
            <a:r>
              <a:rPr lang="en-US" sz="2800" dirty="0" smtClean="0">
                <a:solidFill>
                  <a:schemeClr val="accent2"/>
                </a:solidFill>
                <a:latin typeface="BulletHolz" panose="020B0600000000000000" pitchFamily="34" charset="0"/>
              </a:rPr>
              <a:t>.</a:t>
            </a:r>
            <a:r>
              <a:rPr lang="en-US" sz="2800" b="1" dirty="0" smtClean="0">
                <a:solidFill>
                  <a:schemeClr val="accent2"/>
                </a:solidFill>
              </a:rPr>
              <a:t>49% of the students placed at Bridges came from the </a:t>
            </a:r>
            <a:r>
              <a:rPr lang="en-US" sz="2800" b="1" dirty="0" err="1" smtClean="0">
                <a:solidFill>
                  <a:schemeClr val="accent2"/>
                </a:solidFill>
              </a:rPr>
              <a:t>Buchtel</a:t>
            </a:r>
            <a:r>
              <a:rPr lang="en-US" sz="2800" b="1" dirty="0" smtClean="0">
                <a:solidFill>
                  <a:schemeClr val="accent2"/>
                </a:solidFill>
              </a:rPr>
              <a:t> Cluster.</a:t>
            </a:r>
          </a:p>
          <a:p>
            <a:endParaRPr lang="en-US" sz="1200" b="1" dirty="0">
              <a:solidFill>
                <a:schemeClr val="accent2"/>
              </a:solidFill>
            </a:endParaRPr>
          </a:p>
          <a:p>
            <a:endParaRPr lang="en-US" sz="1200" b="1" dirty="0" smtClean="0">
              <a:solidFill>
                <a:schemeClr val="accent2"/>
              </a:solidFill>
            </a:endParaRPr>
          </a:p>
          <a:p>
            <a:r>
              <a:rPr lang="en-US" sz="2800" dirty="0" smtClean="0">
                <a:solidFill>
                  <a:schemeClr val="accent2"/>
                </a:solidFill>
                <a:latin typeface="BulletHolz" panose="020B0600000000000000" pitchFamily="34" charset="0"/>
              </a:rPr>
              <a:t>.</a:t>
            </a:r>
            <a:r>
              <a:rPr lang="en-US" sz="2800" b="1" dirty="0" smtClean="0">
                <a:solidFill>
                  <a:schemeClr val="accent2"/>
                </a:solidFill>
              </a:rPr>
              <a:t>Reading and Math achievement scores are significantly below district and state achievement levels for third through eighth grade students.</a:t>
            </a:r>
            <a:endParaRPr lang="en-US" sz="2800" dirty="0" smtClean="0">
              <a:solidFill>
                <a:schemeClr val="accent2"/>
              </a:solidFill>
              <a:latin typeface="BulletHolz" panose="020B0600000000000000" pitchFamily="34" charset="0"/>
            </a:endParaRPr>
          </a:p>
          <a:p>
            <a:endParaRPr lang="en-US" sz="2000" dirty="0" smtClean="0">
              <a:solidFill>
                <a:schemeClr val="accent2"/>
              </a:solidFill>
              <a:latin typeface="BulletHolz" panose="020B0600000000000000" pitchFamily="34" charset="0"/>
            </a:endParaRPr>
          </a:p>
          <a:p>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153360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Systemic Equity</a:t>
            </a:r>
            <a:r>
              <a:rPr lang="en-US" sz="6000" dirty="0" smtClean="0">
                <a:latin typeface="BulletHolz" panose="020B0600000000000000" pitchFamily="34" charset="0"/>
              </a:rPr>
              <a:t>.</a:t>
            </a:r>
            <a:endParaRPr lang="en-US" sz="6000" dirty="0"/>
          </a:p>
        </p:txBody>
      </p:sp>
      <p:sp>
        <p:nvSpPr>
          <p:cNvPr id="3" name="Text Placeholder 2"/>
          <p:cNvSpPr>
            <a:spLocks noGrp="1"/>
          </p:cNvSpPr>
          <p:nvPr>
            <p:ph type="body" idx="1"/>
          </p:nvPr>
        </p:nvSpPr>
        <p:spPr>
          <a:xfrm>
            <a:off x="2165774" y="3405352"/>
            <a:ext cx="9052560" cy="2681504"/>
          </a:xfrm>
        </p:spPr>
        <p:txBody>
          <a:bodyPr>
            <a:noAutofit/>
          </a:bodyPr>
          <a:lstStyle/>
          <a:p>
            <a:r>
              <a:rPr lang="en-US" sz="2400" b="1" dirty="0" smtClean="0">
                <a:solidFill>
                  <a:schemeClr val="accent2"/>
                </a:solidFill>
              </a:rPr>
              <a:t>Systemic equity is defined as the transformed ways in which systems and individuals habitually operate to ensure that every learner in whatever learning environment that learner is found- has the greatest opportunity to learn enhanced by the resources and supports necessary to achieve competence, excellence, independence, responsibility, and self-sufficiency for school and for life (</a:t>
            </a:r>
            <a:r>
              <a:rPr lang="en-US" sz="2400" b="1" dirty="0" err="1" smtClean="0">
                <a:solidFill>
                  <a:schemeClr val="accent2"/>
                </a:solidFill>
              </a:rPr>
              <a:t>Skrla</a:t>
            </a:r>
            <a:r>
              <a:rPr lang="en-US" sz="2400" b="1" dirty="0" smtClean="0">
                <a:solidFill>
                  <a:schemeClr val="accent2"/>
                </a:solidFill>
              </a:rPr>
              <a:t> et. al., 2009).</a:t>
            </a:r>
            <a:endParaRPr lang="en-US" sz="2400" b="1" dirty="0">
              <a:solidFill>
                <a:schemeClr val="accent2"/>
              </a:solidFill>
            </a:endParaRPr>
          </a:p>
        </p:txBody>
      </p:sp>
    </p:spTree>
    <p:extLst>
      <p:ext uri="{BB962C8B-B14F-4D97-AF65-F5344CB8AC3E}">
        <p14:creationId xmlns:p14="http://schemas.microsoft.com/office/powerpoint/2010/main" val="3806369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152400" y="165099"/>
            <a:ext cx="8115300" cy="7294305"/>
          </a:xfrm>
          <a:prstGeom prst="rect">
            <a:avLst/>
          </a:prstGeom>
        </p:spPr>
        <p:txBody>
          <a:bodyPr wrap="square">
            <a:spAutoFit/>
          </a:bodyPr>
          <a:lstStyle/>
          <a:p>
            <a:r>
              <a:rPr lang="en-US" sz="2800" b="1" dirty="0" smtClean="0">
                <a:solidFill>
                  <a:schemeClr val="accent2"/>
                </a:solidFill>
              </a:rPr>
              <a:t>Findings and Conclusions Continued:</a:t>
            </a:r>
          </a:p>
          <a:p>
            <a:r>
              <a:rPr lang="en-US" sz="2400" dirty="0" smtClean="0">
                <a:solidFill>
                  <a:schemeClr val="accent2"/>
                </a:solidFill>
                <a:latin typeface="BulletHolz" panose="020B0600000000000000" pitchFamily="34" charset="0"/>
              </a:rPr>
              <a:t>.</a:t>
            </a:r>
            <a:r>
              <a:rPr lang="en-US" sz="2400" b="1" dirty="0" smtClean="0">
                <a:solidFill>
                  <a:schemeClr val="accent2"/>
                </a:solidFill>
              </a:rPr>
              <a:t>The operation of the school requires 13 full time intervention specialist (Special Education Certified) and the school currently functions with 3 long-term substitutes.  </a:t>
            </a:r>
          </a:p>
          <a:p>
            <a:endParaRPr lang="en-US" sz="800" dirty="0" smtClean="0">
              <a:solidFill>
                <a:schemeClr val="accent2"/>
              </a:solidFill>
              <a:latin typeface="BulletHolz" panose="020B0600000000000000" pitchFamily="34" charset="0"/>
            </a:endParaRPr>
          </a:p>
          <a:p>
            <a:r>
              <a:rPr lang="en-US" sz="2400" dirty="0" smtClean="0">
                <a:solidFill>
                  <a:schemeClr val="accent2"/>
                </a:solidFill>
                <a:latin typeface="BulletHolz" panose="020B0600000000000000" pitchFamily="34" charset="0"/>
              </a:rPr>
              <a:t>.</a:t>
            </a:r>
            <a:r>
              <a:rPr lang="en-US" sz="2400" b="1" dirty="0" smtClean="0">
                <a:solidFill>
                  <a:schemeClr val="accent2"/>
                </a:solidFill>
              </a:rPr>
              <a:t>Out of the 10 teachers, 2 have been teaching less than 2 years and 3 less than 10 years.</a:t>
            </a:r>
          </a:p>
          <a:p>
            <a:endParaRPr lang="en-US" sz="800" b="1" dirty="0" smtClean="0">
              <a:solidFill>
                <a:schemeClr val="accent2"/>
              </a:solidFill>
            </a:endParaRPr>
          </a:p>
          <a:p>
            <a:r>
              <a:rPr lang="en-US" sz="2400" dirty="0">
                <a:solidFill>
                  <a:schemeClr val="accent2"/>
                </a:solidFill>
                <a:latin typeface="BulletHolz" panose="020B0600000000000000" pitchFamily="34" charset="0"/>
              </a:rPr>
              <a:t>.</a:t>
            </a:r>
            <a:r>
              <a:rPr lang="en-US" sz="2400" b="1" dirty="0">
                <a:solidFill>
                  <a:schemeClr val="accent2"/>
                </a:solidFill>
              </a:rPr>
              <a:t>The operation of the school requires 13 full time </a:t>
            </a:r>
            <a:r>
              <a:rPr lang="en-US" sz="2400" b="1" dirty="0" smtClean="0">
                <a:solidFill>
                  <a:schemeClr val="accent2"/>
                </a:solidFill>
              </a:rPr>
              <a:t>educational assistants to work along side each classroom teacher and the school currently functions with 3 long-term substitutes.</a:t>
            </a:r>
          </a:p>
          <a:p>
            <a:endParaRPr lang="en-US" sz="800" b="1" dirty="0" smtClean="0">
              <a:solidFill>
                <a:schemeClr val="accent2"/>
              </a:solidFill>
              <a:latin typeface="BulletHolz" panose="020B0600000000000000" pitchFamily="34" charset="0"/>
            </a:endParaRPr>
          </a:p>
          <a:p>
            <a:r>
              <a:rPr lang="en-US" sz="2400" dirty="0" smtClean="0">
                <a:solidFill>
                  <a:schemeClr val="accent2"/>
                </a:solidFill>
                <a:latin typeface="BulletHolz" panose="020B0600000000000000" pitchFamily="34" charset="0"/>
              </a:rPr>
              <a:t>.</a:t>
            </a:r>
            <a:r>
              <a:rPr lang="en-US" sz="2400" b="1" dirty="0" smtClean="0">
                <a:solidFill>
                  <a:schemeClr val="accent2"/>
                </a:solidFill>
              </a:rPr>
              <a:t>First assignment for building principal and assistant principal  with their administration licensure.</a:t>
            </a:r>
          </a:p>
          <a:p>
            <a:endParaRPr lang="en-US" sz="800" b="1" dirty="0" smtClean="0">
              <a:solidFill>
                <a:schemeClr val="accent2"/>
              </a:solidFill>
              <a:latin typeface="BulletHolz" panose="020B0600000000000000" pitchFamily="34" charset="0"/>
            </a:endParaRPr>
          </a:p>
          <a:p>
            <a:r>
              <a:rPr lang="en-US" sz="2400" dirty="0" smtClean="0">
                <a:solidFill>
                  <a:schemeClr val="accent2"/>
                </a:solidFill>
                <a:latin typeface="BulletHolz" panose="020B0600000000000000" pitchFamily="34" charset="0"/>
              </a:rPr>
              <a:t>.</a:t>
            </a:r>
            <a:r>
              <a:rPr lang="en-US" sz="2400" b="1" dirty="0" smtClean="0">
                <a:solidFill>
                  <a:schemeClr val="accent2"/>
                </a:solidFill>
              </a:rPr>
              <a:t>This is the second time Bridges has been placed in Priority Status (3 year cycle) from the state</a:t>
            </a:r>
            <a:r>
              <a:rPr lang="en-US" sz="2400" dirty="0" smtClean="0">
                <a:solidFill>
                  <a:schemeClr val="accent2"/>
                </a:solidFill>
              </a:rPr>
              <a:t>.</a:t>
            </a:r>
            <a:endParaRPr lang="en-US" sz="2400" dirty="0" smtClean="0">
              <a:solidFill>
                <a:schemeClr val="accent2"/>
              </a:solidFill>
              <a:latin typeface="BulletHolz" panose="020B0600000000000000" pitchFamily="34" charset="0"/>
            </a:endParaRPr>
          </a:p>
          <a:p>
            <a:endParaRPr lang="en-US" sz="2400" dirty="0" smtClean="0">
              <a:solidFill>
                <a:schemeClr val="accent2"/>
              </a:solidFill>
              <a:latin typeface="BulletHolz" panose="020B0600000000000000" pitchFamily="34" charset="0"/>
            </a:endParaRPr>
          </a:p>
          <a:p>
            <a:endParaRPr lang="en-US" sz="2400" b="1" dirty="0" smtClean="0">
              <a:solidFill>
                <a:schemeClr val="accent2"/>
              </a:solidFill>
            </a:endParaRPr>
          </a:p>
          <a:p>
            <a:endParaRPr lang="en-US" sz="2400" dirty="0">
              <a:solidFill>
                <a:schemeClr val="accent2"/>
              </a:solidFill>
            </a:endParaRPr>
          </a:p>
        </p:txBody>
      </p:sp>
    </p:spTree>
    <p:extLst>
      <p:ext uri="{BB962C8B-B14F-4D97-AF65-F5344CB8AC3E}">
        <p14:creationId xmlns:p14="http://schemas.microsoft.com/office/powerpoint/2010/main" val="2539262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10</a:t>
            </a:r>
            <a:endParaRPr lang="en-US" dirty="0"/>
          </a:p>
        </p:txBody>
      </p:sp>
      <p:sp>
        <p:nvSpPr>
          <p:cNvPr id="3" name="Text Placeholder 2"/>
          <p:cNvSpPr>
            <a:spLocks noGrp="1"/>
          </p:cNvSpPr>
          <p:nvPr>
            <p:ph type="body" idx="1"/>
          </p:nvPr>
        </p:nvSpPr>
        <p:spPr/>
        <p:txBody>
          <a:bodyPr/>
          <a:lstStyle/>
          <a:p>
            <a:r>
              <a:rPr lang="en-US" b="1" dirty="0" smtClean="0">
                <a:solidFill>
                  <a:schemeClr val="accent2"/>
                </a:solidFill>
              </a:rPr>
              <a:t>Researched-based Solutions</a:t>
            </a:r>
            <a:endParaRPr lang="en-US" b="1" dirty="0">
              <a:solidFill>
                <a:schemeClr val="accent2"/>
              </a:solidFill>
            </a:endParaRPr>
          </a:p>
        </p:txBody>
      </p:sp>
    </p:spTree>
    <p:extLst>
      <p:ext uri="{BB962C8B-B14F-4D97-AF65-F5344CB8AC3E}">
        <p14:creationId xmlns:p14="http://schemas.microsoft.com/office/powerpoint/2010/main" val="1516900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0" y="0"/>
            <a:ext cx="8303740" cy="6858000"/>
          </a:xfrm>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1016000" y="1600199"/>
            <a:ext cx="6705600" cy="2400657"/>
          </a:xfrm>
          <a:prstGeom prst="rect">
            <a:avLst/>
          </a:prstGeom>
        </p:spPr>
        <p:txBody>
          <a:bodyPr wrap="square">
            <a:spAutoFit/>
          </a:bodyPr>
          <a:lstStyle/>
          <a:p>
            <a:r>
              <a:rPr lang="en-US" sz="4400" b="1" dirty="0">
                <a:solidFill>
                  <a:schemeClr val="accent2"/>
                </a:solidFill>
                <a:effectLst>
                  <a:outerShdw blurRad="38100" dist="38100" dir="2700000" algn="tl">
                    <a:srgbClr val="000000">
                      <a:alpha val="43137"/>
                    </a:srgbClr>
                  </a:outerShdw>
                </a:effectLst>
              </a:rPr>
              <a:t>Focus</a:t>
            </a:r>
            <a:r>
              <a:rPr lang="en-US" sz="4400" b="1" dirty="0" smtClean="0">
                <a:solidFill>
                  <a:schemeClr val="accent2"/>
                </a:solidFill>
                <a:effectLst>
                  <a:outerShdw blurRad="38100" dist="38100" dir="2700000" algn="tl">
                    <a:srgbClr val="000000">
                      <a:alpha val="43137"/>
                    </a:srgbClr>
                  </a:outerShdw>
                </a:effectLst>
              </a:rPr>
              <a:t>:</a:t>
            </a:r>
          </a:p>
          <a:p>
            <a:endParaRPr lang="en-US" b="1" dirty="0">
              <a:solidFill>
                <a:schemeClr val="accent2"/>
              </a:solidFill>
              <a:effectLst>
                <a:outerShdw blurRad="38100" dist="38100" dir="2700000" algn="tl">
                  <a:srgbClr val="000000">
                    <a:alpha val="43137"/>
                  </a:srgbClr>
                </a:outerShdw>
              </a:effectLst>
            </a:endParaRPr>
          </a:p>
          <a:p>
            <a:r>
              <a:rPr lang="en-US" sz="3600" dirty="0" smtClean="0">
                <a:solidFill>
                  <a:schemeClr val="accent2"/>
                </a:solidFill>
                <a:latin typeface="BulletHolz" panose="020B0600000000000000" pitchFamily="34" charset="0"/>
              </a:rPr>
              <a:t>.</a:t>
            </a:r>
            <a:r>
              <a:rPr lang="en-US" sz="3600" b="1" dirty="0" smtClean="0">
                <a:solidFill>
                  <a:schemeClr val="accent2"/>
                </a:solidFill>
              </a:rPr>
              <a:t>Research-based Solutions</a:t>
            </a:r>
          </a:p>
          <a:p>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2659234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6" name="Rectangle 5"/>
          <p:cNvSpPr/>
          <p:nvPr/>
        </p:nvSpPr>
        <p:spPr>
          <a:xfrm>
            <a:off x="272954" y="148471"/>
            <a:ext cx="8024885" cy="5047536"/>
          </a:xfrm>
          <a:prstGeom prst="rect">
            <a:avLst/>
          </a:prstGeom>
        </p:spPr>
        <p:txBody>
          <a:bodyPr wrap="square">
            <a:spAutoFit/>
          </a:bodyPr>
          <a:lstStyle/>
          <a:p>
            <a:r>
              <a:rPr lang="en-US" sz="2800" b="1" dirty="0" smtClean="0">
                <a:solidFill>
                  <a:schemeClr val="accent2"/>
                </a:solidFill>
                <a:effectLst>
                  <a:outerShdw blurRad="38100" dist="38100" dir="2700000" algn="tl">
                    <a:srgbClr val="000000">
                      <a:alpha val="43137"/>
                    </a:srgbClr>
                  </a:outerShdw>
                </a:effectLst>
              </a:rPr>
              <a:t>Researched-based Solution: Challenge </a:t>
            </a:r>
            <a:r>
              <a:rPr lang="en-US" sz="2800" b="1" dirty="0" smtClean="0">
                <a:solidFill>
                  <a:schemeClr val="accent2"/>
                </a:solidFill>
                <a:effectLst>
                  <a:outerShdw blurRad="38100" dist="38100" dir="2700000" algn="tl">
                    <a:srgbClr val="000000">
                      <a:alpha val="43137"/>
                    </a:srgbClr>
                  </a:outerShdw>
                </a:effectLst>
              </a:rPr>
              <a:t>1:</a:t>
            </a:r>
          </a:p>
          <a:p>
            <a:endParaRPr lang="en-US" b="1" dirty="0" smtClean="0">
              <a:solidFill>
                <a:schemeClr val="accent2"/>
              </a:solidFill>
              <a:effectLst>
                <a:outerShdw blurRad="38100" dist="38100" dir="2700000" algn="tl">
                  <a:srgbClr val="000000">
                    <a:alpha val="43137"/>
                  </a:srgbClr>
                </a:outerShdw>
              </a:effectLst>
            </a:endParaRPr>
          </a:p>
          <a:p>
            <a:r>
              <a:rPr lang="en-US" dirty="0" smtClean="0">
                <a:solidFill>
                  <a:schemeClr val="accent2"/>
                </a:solidFill>
                <a:latin typeface="BulletHolz" panose="020B0600000000000000" pitchFamily="34" charset="0"/>
              </a:rPr>
              <a:t>.</a:t>
            </a:r>
            <a:r>
              <a:rPr lang="en-US" sz="2000" b="1" dirty="0" smtClean="0">
                <a:solidFill>
                  <a:schemeClr val="accent2"/>
                </a:solidFill>
              </a:rPr>
              <a:t>Full Implementation (Fidelity) with </a:t>
            </a:r>
            <a:r>
              <a:rPr lang="en-US" sz="2000" b="1" dirty="0" smtClean="0">
                <a:solidFill>
                  <a:schemeClr val="accent2"/>
                </a:solidFill>
              </a:rPr>
              <a:t>School-Wide PBIS</a:t>
            </a:r>
            <a:r>
              <a:rPr lang="en-US" sz="2000" b="1" dirty="0" smtClean="0">
                <a:solidFill>
                  <a:schemeClr val="accent2"/>
                </a:solidFill>
              </a:rPr>
              <a:t>: </a:t>
            </a:r>
          </a:p>
          <a:p>
            <a:r>
              <a:rPr lang="en-US" b="1" dirty="0" smtClean="0">
                <a:solidFill>
                  <a:schemeClr val="accent2"/>
                </a:solidFill>
              </a:rPr>
              <a:t>   Universal Behavioral Expectations and Positivity.</a:t>
            </a:r>
          </a:p>
          <a:p>
            <a:endParaRPr lang="en-US" b="1" dirty="0" smtClean="0">
              <a:solidFill>
                <a:schemeClr val="accent2"/>
              </a:solidFill>
            </a:endParaRPr>
          </a:p>
          <a:p>
            <a:r>
              <a:rPr lang="en-US" sz="2000" b="1" dirty="0">
                <a:solidFill>
                  <a:schemeClr val="accent2"/>
                </a:solidFill>
              </a:rPr>
              <a:t>Positive Behavior Interventions and Supports (PBIS) is a proactive approach to establishing the behavioral supports and social culture </a:t>
            </a:r>
            <a:r>
              <a:rPr lang="en-US" sz="2000" b="1" dirty="0" smtClean="0">
                <a:solidFill>
                  <a:schemeClr val="accent2"/>
                </a:solidFill>
              </a:rPr>
              <a:t>needed </a:t>
            </a:r>
            <a:r>
              <a:rPr lang="en-US" sz="2000" b="1" dirty="0">
                <a:solidFill>
                  <a:schemeClr val="accent2"/>
                </a:solidFill>
              </a:rPr>
              <a:t>for </a:t>
            </a:r>
            <a:r>
              <a:rPr lang="en-US" sz="2000" b="1" dirty="0" smtClean="0">
                <a:solidFill>
                  <a:schemeClr val="accent2"/>
                </a:solidFill>
              </a:rPr>
              <a:t>ALL </a:t>
            </a:r>
            <a:r>
              <a:rPr lang="en-US" sz="2000" b="1" dirty="0">
                <a:solidFill>
                  <a:schemeClr val="accent2"/>
                </a:solidFill>
              </a:rPr>
              <a:t>students in </a:t>
            </a:r>
            <a:r>
              <a:rPr lang="en-US" sz="2000" b="1" dirty="0" smtClean="0">
                <a:solidFill>
                  <a:schemeClr val="accent2"/>
                </a:solidFill>
              </a:rPr>
              <a:t>school </a:t>
            </a:r>
            <a:r>
              <a:rPr lang="en-US" sz="2000" b="1" dirty="0">
                <a:solidFill>
                  <a:schemeClr val="accent2"/>
                </a:solidFill>
              </a:rPr>
              <a:t>to achieve social, emotional and academic </a:t>
            </a:r>
            <a:r>
              <a:rPr lang="en-US" sz="2000" b="1" dirty="0" smtClean="0">
                <a:solidFill>
                  <a:schemeClr val="accent2"/>
                </a:solidFill>
              </a:rPr>
              <a:t>success</a:t>
            </a:r>
            <a:r>
              <a:rPr lang="en-US" sz="2000" b="1" dirty="0">
                <a:solidFill>
                  <a:schemeClr val="accent2"/>
                </a:solidFill>
              </a:rPr>
              <a:t> </a:t>
            </a:r>
            <a:r>
              <a:rPr lang="en-US" sz="2000" b="1" dirty="0" smtClean="0">
                <a:solidFill>
                  <a:schemeClr val="accent2"/>
                </a:solidFill>
              </a:rPr>
              <a:t>(Browning-Wright</a:t>
            </a:r>
            <a:r>
              <a:rPr lang="en-US" sz="2000" b="1" dirty="0">
                <a:solidFill>
                  <a:schemeClr val="accent2"/>
                </a:solidFill>
              </a:rPr>
              <a:t>, D., Mayer, G.R., Cook, C.R., Crews, S.D., Gale, B., &amp; Wallace, </a:t>
            </a:r>
            <a:r>
              <a:rPr lang="en-US" sz="2000" b="1" dirty="0" smtClean="0">
                <a:solidFill>
                  <a:schemeClr val="accent2"/>
                </a:solidFill>
              </a:rPr>
              <a:t>M., 2007). Students </a:t>
            </a:r>
            <a:r>
              <a:rPr lang="en-US" sz="2000" b="1" dirty="0">
                <a:solidFill>
                  <a:schemeClr val="accent2"/>
                </a:solidFill>
              </a:rPr>
              <a:t>who engage in behavior problems early on are highly likely to continue to engage in behavior problems into the secondary grades and beyond (Moffitt, 1998; Walker, Ramsey, &amp; Gresham, 2004</a:t>
            </a:r>
            <a:r>
              <a:rPr lang="en-US" sz="2000" b="1" dirty="0" smtClean="0">
                <a:solidFill>
                  <a:schemeClr val="accent2"/>
                </a:solidFill>
              </a:rPr>
              <a:t>). </a:t>
            </a:r>
            <a:r>
              <a:rPr lang="en-US" sz="2000" b="1" dirty="0">
                <a:solidFill>
                  <a:schemeClr val="accent2"/>
                </a:solidFill>
              </a:rPr>
              <a:t>Bridges needs to implement with fidelity the universal PBIS system grades K-8. </a:t>
            </a:r>
          </a:p>
          <a:p>
            <a:endParaRPr lang="en-US" sz="600" b="1" dirty="0" smtClean="0">
              <a:solidFill>
                <a:schemeClr val="accent2"/>
              </a:solidFill>
            </a:endParaRPr>
          </a:p>
          <a:p>
            <a:endParaRPr lang="en-US" sz="1400" b="1" dirty="0" smtClean="0">
              <a:solidFill>
                <a:schemeClr val="accent2"/>
              </a:solidFill>
            </a:endParaRPr>
          </a:p>
        </p:txBody>
      </p:sp>
    </p:spTree>
    <p:extLst>
      <p:ext uri="{BB962C8B-B14F-4D97-AF65-F5344CB8AC3E}">
        <p14:creationId xmlns:p14="http://schemas.microsoft.com/office/powerpoint/2010/main" val="10851652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6" name="Rectangle 5"/>
          <p:cNvSpPr/>
          <p:nvPr/>
        </p:nvSpPr>
        <p:spPr>
          <a:xfrm>
            <a:off x="272954" y="148471"/>
            <a:ext cx="8024885" cy="6278642"/>
          </a:xfrm>
          <a:prstGeom prst="rect">
            <a:avLst/>
          </a:prstGeom>
        </p:spPr>
        <p:txBody>
          <a:bodyPr wrap="square">
            <a:spAutoFit/>
          </a:bodyPr>
          <a:lstStyle/>
          <a:p>
            <a:r>
              <a:rPr lang="en-US" sz="2400" b="1" dirty="0" smtClean="0">
                <a:solidFill>
                  <a:schemeClr val="accent2"/>
                </a:solidFill>
                <a:effectLst>
                  <a:outerShdw blurRad="38100" dist="38100" dir="2700000" algn="tl">
                    <a:srgbClr val="000000">
                      <a:alpha val="43137"/>
                    </a:srgbClr>
                  </a:outerShdw>
                </a:effectLst>
              </a:rPr>
              <a:t>Researched-based Solution: Challenge </a:t>
            </a:r>
            <a:r>
              <a:rPr lang="en-US" sz="2400" b="1" dirty="0" smtClean="0">
                <a:solidFill>
                  <a:schemeClr val="accent2"/>
                </a:solidFill>
                <a:effectLst>
                  <a:outerShdw blurRad="38100" dist="38100" dir="2700000" algn="tl">
                    <a:srgbClr val="000000">
                      <a:alpha val="43137"/>
                    </a:srgbClr>
                  </a:outerShdw>
                </a:effectLst>
              </a:rPr>
              <a:t>1 Continued:</a:t>
            </a:r>
            <a:endParaRPr lang="en-US" sz="2400" b="1" dirty="0" smtClean="0">
              <a:solidFill>
                <a:schemeClr val="accent2"/>
              </a:solidFill>
              <a:effectLst>
                <a:outerShdw blurRad="38100" dist="38100" dir="2700000" algn="tl">
                  <a:srgbClr val="000000">
                    <a:alpha val="43137"/>
                  </a:srgbClr>
                </a:outerShdw>
              </a:effectLst>
            </a:endParaRPr>
          </a:p>
          <a:p>
            <a:endParaRPr lang="en-US" sz="1000" b="1" dirty="0" smtClean="0">
              <a:solidFill>
                <a:schemeClr val="accent2"/>
              </a:solidFill>
            </a:endParaRPr>
          </a:p>
          <a:p>
            <a:r>
              <a:rPr lang="en-US" sz="2000" b="1" dirty="0" smtClean="0">
                <a:solidFill>
                  <a:schemeClr val="accent2"/>
                </a:solidFill>
              </a:rPr>
              <a:t>The Components of School wide PBIS:</a:t>
            </a:r>
          </a:p>
          <a:p>
            <a:r>
              <a:rPr lang="en-US" dirty="0" smtClean="0">
                <a:solidFill>
                  <a:schemeClr val="accent2"/>
                </a:solidFill>
                <a:latin typeface="BulletHolz" panose="020B0600000000000000" pitchFamily="34" charset="0"/>
              </a:rPr>
              <a:t>.</a:t>
            </a:r>
            <a:r>
              <a:rPr lang="en-US" b="1" dirty="0" smtClean="0">
                <a:solidFill>
                  <a:schemeClr val="accent2"/>
                </a:solidFill>
              </a:rPr>
              <a:t>Plan for systematic, direct instruction to ALL staff with ALL the    necessary components for proper implementation of PBIS.</a:t>
            </a:r>
            <a:endParaRPr lang="en-US" dirty="0" smtClean="0">
              <a:solidFill>
                <a:schemeClr val="accent2"/>
              </a:solidFill>
              <a:latin typeface="BulletHolz" panose="020B0600000000000000" pitchFamily="34" charset="0"/>
            </a:endParaRPr>
          </a:p>
          <a:p>
            <a:r>
              <a:rPr lang="en-US" dirty="0">
                <a:solidFill>
                  <a:schemeClr val="accent2"/>
                </a:solidFill>
                <a:latin typeface="BulletHolz" panose="020B0600000000000000" pitchFamily="34" charset="0"/>
              </a:rPr>
              <a:t>.</a:t>
            </a:r>
            <a:r>
              <a:rPr lang="en-US" b="1" dirty="0" smtClean="0">
                <a:solidFill>
                  <a:schemeClr val="accent2"/>
                </a:solidFill>
              </a:rPr>
              <a:t>Clear </a:t>
            </a:r>
            <a:r>
              <a:rPr lang="en-US" b="1" dirty="0" smtClean="0">
                <a:solidFill>
                  <a:schemeClr val="accent2"/>
                </a:solidFill>
              </a:rPr>
              <a:t>definitions of expected appropriate, positive behaviors.</a:t>
            </a:r>
          </a:p>
          <a:p>
            <a:pPr marL="0" lvl="2"/>
            <a:r>
              <a:rPr lang="en-US" sz="1600" b="1" dirty="0">
                <a:solidFill>
                  <a:schemeClr val="accent2"/>
                </a:solidFill>
              </a:rPr>
              <a:t>	</a:t>
            </a:r>
            <a:r>
              <a:rPr lang="en-US" sz="1600" dirty="0" smtClean="0">
                <a:solidFill>
                  <a:schemeClr val="accent2"/>
                </a:solidFill>
                <a:latin typeface="BulletHolz" panose="020B0600000000000000" pitchFamily="34" charset="0"/>
              </a:rPr>
              <a:t>.</a:t>
            </a:r>
            <a:r>
              <a:rPr lang="en-US" sz="1600" b="1" dirty="0" smtClean="0">
                <a:solidFill>
                  <a:schemeClr val="accent2"/>
                </a:solidFill>
              </a:rPr>
              <a:t>Positive </a:t>
            </a:r>
            <a:r>
              <a:rPr lang="en-US" sz="1600" b="1" dirty="0">
                <a:solidFill>
                  <a:schemeClr val="accent2"/>
                </a:solidFill>
              </a:rPr>
              <a:t>reinforcement for good behavior</a:t>
            </a:r>
          </a:p>
          <a:p>
            <a:r>
              <a:rPr lang="en-US" dirty="0" smtClean="0">
                <a:solidFill>
                  <a:schemeClr val="accent2"/>
                </a:solidFill>
                <a:latin typeface="BulletHolz" panose="020B0600000000000000" pitchFamily="34" charset="0"/>
              </a:rPr>
              <a:t>.</a:t>
            </a:r>
            <a:r>
              <a:rPr lang="en-US" b="1" dirty="0" smtClean="0">
                <a:solidFill>
                  <a:schemeClr val="accent2"/>
                </a:solidFill>
              </a:rPr>
              <a:t>Clear definitions of problem behaviors </a:t>
            </a:r>
            <a:endParaRPr lang="en-US" b="1" dirty="0" smtClean="0">
              <a:solidFill>
                <a:schemeClr val="accent2"/>
              </a:solidFill>
            </a:endParaRPr>
          </a:p>
          <a:p>
            <a:r>
              <a:rPr lang="en-US" dirty="0" smtClean="0">
                <a:solidFill>
                  <a:schemeClr val="accent2"/>
                </a:solidFill>
                <a:latin typeface="BulletHolz" panose="020B0600000000000000" pitchFamily="34" charset="0"/>
              </a:rPr>
              <a:t>.</a:t>
            </a:r>
            <a:r>
              <a:rPr lang="en-US" b="1" dirty="0" smtClean="0">
                <a:solidFill>
                  <a:schemeClr val="accent2"/>
                </a:solidFill>
              </a:rPr>
              <a:t>C</a:t>
            </a:r>
            <a:r>
              <a:rPr lang="en-US" b="1" dirty="0" smtClean="0">
                <a:solidFill>
                  <a:schemeClr val="accent2"/>
                </a:solidFill>
              </a:rPr>
              <a:t>onsequences </a:t>
            </a:r>
            <a:r>
              <a:rPr lang="en-US" b="1" dirty="0" smtClean="0">
                <a:solidFill>
                  <a:schemeClr val="accent2"/>
                </a:solidFill>
              </a:rPr>
              <a:t>are defined for students and staff members</a:t>
            </a:r>
            <a:r>
              <a:rPr lang="en-US" b="1" dirty="0" smtClean="0">
                <a:solidFill>
                  <a:schemeClr val="accent2"/>
                </a:solidFill>
              </a:rPr>
              <a:t>.</a:t>
            </a:r>
          </a:p>
          <a:p>
            <a:r>
              <a:rPr lang="en-US" b="1" dirty="0">
                <a:solidFill>
                  <a:schemeClr val="accent2"/>
                </a:solidFill>
                <a:latin typeface="BulletHolz" panose="020B0600000000000000" pitchFamily="34" charset="0"/>
              </a:rPr>
              <a:t>	</a:t>
            </a:r>
            <a:r>
              <a:rPr lang="en-US" sz="1600" dirty="0" smtClean="0">
                <a:solidFill>
                  <a:schemeClr val="accent2"/>
                </a:solidFill>
                <a:latin typeface="BulletHolz" panose="020B0600000000000000" pitchFamily="34" charset="0"/>
              </a:rPr>
              <a:t>.</a:t>
            </a:r>
            <a:r>
              <a:rPr lang="en-US" b="1" dirty="0" smtClean="0">
                <a:solidFill>
                  <a:schemeClr val="accent2"/>
                </a:solidFill>
              </a:rPr>
              <a:t>I</a:t>
            </a:r>
            <a:r>
              <a:rPr lang="en-US" sz="1600" b="1" dirty="0" smtClean="0">
                <a:solidFill>
                  <a:schemeClr val="accent2"/>
                </a:solidFill>
              </a:rPr>
              <a:t>ntervene </a:t>
            </a:r>
            <a:r>
              <a:rPr lang="en-US" sz="1600" b="1" dirty="0">
                <a:solidFill>
                  <a:schemeClr val="accent2"/>
                </a:solidFill>
              </a:rPr>
              <a:t>with high quality supports </a:t>
            </a:r>
            <a:endParaRPr lang="en-US" sz="1600" b="1" dirty="0" smtClean="0">
              <a:solidFill>
                <a:schemeClr val="accent2"/>
              </a:solidFill>
            </a:endParaRPr>
          </a:p>
          <a:p>
            <a:r>
              <a:rPr lang="en-US" sz="1600" dirty="0" smtClean="0">
                <a:solidFill>
                  <a:schemeClr val="accent2"/>
                </a:solidFill>
                <a:latin typeface="BulletHolz" panose="020B0600000000000000" pitchFamily="34" charset="0"/>
              </a:rPr>
              <a:t>	.</a:t>
            </a:r>
            <a:r>
              <a:rPr lang="en-US" sz="1600" b="1" dirty="0">
                <a:solidFill>
                  <a:schemeClr val="accent2"/>
                </a:solidFill>
              </a:rPr>
              <a:t>Use student response data to determine need for less or more intensive </a:t>
            </a:r>
            <a:r>
              <a:rPr lang="en-US" sz="1600" b="1" dirty="0" smtClean="0">
                <a:solidFill>
                  <a:schemeClr val="accent2"/>
                </a:solidFill>
              </a:rPr>
              <a:t>	 	   services</a:t>
            </a:r>
          </a:p>
          <a:p>
            <a:r>
              <a:rPr lang="en-US" dirty="0" smtClean="0">
                <a:solidFill>
                  <a:schemeClr val="accent2"/>
                </a:solidFill>
                <a:latin typeface="BulletHolz" panose="020B0600000000000000" pitchFamily="34" charset="0"/>
              </a:rPr>
              <a:t>.</a:t>
            </a:r>
            <a:r>
              <a:rPr lang="en-US" b="1" dirty="0" smtClean="0">
                <a:solidFill>
                  <a:schemeClr val="accent2"/>
                </a:solidFill>
              </a:rPr>
              <a:t>Regularly </a:t>
            </a:r>
            <a:r>
              <a:rPr lang="en-US" b="1" dirty="0" smtClean="0">
                <a:solidFill>
                  <a:schemeClr val="accent2"/>
                </a:solidFill>
              </a:rPr>
              <a:t>scheduled instruction and assistance in desired positive social behaviors.</a:t>
            </a:r>
            <a:endParaRPr lang="en-US" dirty="0" smtClean="0">
              <a:solidFill>
                <a:schemeClr val="accent2"/>
              </a:solidFill>
              <a:latin typeface="BulletHolz" panose="020B0600000000000000" pitchFamily="34" charset="0"/>
            </a:endParaRPr>
          </a:p>
          <a:p>
            <a:r>
              <a:rPr lang="en-US" dirty="0" smtClean="0">
                <a:solidFill>
                  <a:schemeClr val="accent2"/>
                </a:solidFill>
                <a:latin typeface="BulletHolz" panose="020B0600000000000000" pitchFamily="34" charset="0"/>
              </a:rPr>
              <a:t>.</a:t>
            </a:r>
            <a:r>
              <a:rPr lang="en-US" b="1" dirty="0" smtClean="0">
                <a:solidFill>
                  <a:schemeClr val="accent2"/>
                </a:solidFill>
              </a:rPr>
              <a:t>Effective incentives and motivational systems encourage students to behave differently.</a:t>
            </a:r>
          </a:p>
          <a:p>
            <a:pPr marL="0" lvl="2"/>
            <a:r>
              <a:rPr lang="en-US" sz="1600" b="1" dirty="0">
                <a:solidFill>
                  <a:schemeClr val="accent2"/>
                </a:solidFill>
              </a:rPr>
              <a:t>	</a:t>
            </a:r>
            <a:r>
              <a:rPr lang="en-US" sz="1600" dirty="0" smtClean="0">
                <a:solidFill>
                  <a:schemeClr val="accent2"/>
                </a:solidFill>
                <a:latin typeface="BulletHolz" panose="020B0600000000000000" pitchFamily="34" charset="0"/>
              </a:rPr>
              <a:t>.</a:t>
            </a:r>
            <a:r>
              <a:rPr lang="en-US" sz="1600" b="1" dirty="0">
                <a:solidFill>
                  <a:schemeClr val="accent2"/>
                </a:solidFill>
              </a:rPr>
              <a:t> Rewards for </a:t>
            </a:r>
            <a:r>
              <a:rPr lang="en-US" sz="1600" b="1" dirty="0" smtClean="0">
                <a:solidFill>
                  <a:schemeClr val="accent2"/>
                </a:solidFill>
              </a:rPr>
              <a:t>achievements</a:t>
            </a:r>
          </a:p>
          <a:p>
            <a:pPr marL="0" lvl="2"/>
            <a:r>
              <a:rPr lang="en-US" sz="1600" b="1" dirty="0">
                <a:solidFill>
                  <a:schemeClr val="accent2"/>
                </a:solidFill>
              </a:rPr>
              <a:t>	</a:t>
            </a:r>
            <a:r>
              <a:rPr lang="en-US" sz="1600" dirty="0" smtClean="0">
                <a:solidFill>
                  <a:schemeClr val="accent2"/>
                </a:solidFill>
                <a:latin typeface="BulletHolz" panose="020B0600000000000000" pitchFamily="34" charset="0"/>
              </a:rPr>
              <a:t>.</a:t>
            </a:r>
            <a:r>
              <a:rPr lang="en-US" sz="1600" b="1" dirty="0">
                <a:solidFill>
                  <a:schemeClr val="accent2"/>
                </a:solidFill>
              </a:rPr>
              <a:t> Celebrating the little things (rejoice with </a:t>
            </a:r>
            <a:r>
              <a:rPr lang="en-US" sz="1600" b="1" dirty="0" smtClean="0">
                <a:solidFill>
                  <a:schemeClr val="accent2"/>
                </a:solidFill>
              </a:rPr>
              <a:t>students)</a:t>
            </a:r>
          </a:p>
          <a:p>
            <a:pPr marL="0" lvl="2"/>
            <a:r>
              <a:rPr lang="en-US" sz="1600" b="1" dirty="0">
                <a:solidFill>
                  <a:schemeClr val="accent2"/>
                </a:solidFill>
              </a:rPr>
              <a:t>	</a:t>
            </a:r>
            <a:r>
              <a:rPr lang="en-US" sz="1600" dirty="0" smtClean="0">
                <a:solidFill>
                  <a:schemeClr val="accent2"/>
                </a:solidFill>
                <a:latin typeface="BulletHolz" panose="020B0600000000000000" pitchFamily="34" charset="0"/>
              </a:rPr>
              <a:t>.</a:t>
            </a:r>
            <a:r>
              <a:rPr lang="en-US" sz="1600" b="1" dirty="0" smtClean="0">
                <a:solidFill>
                  <a:schemeClr val="accent2"/>
                </a:solidFill>
              </a:rPr>
              <a:t>Monthly school wide PBIS incentive for students achievements</a:t>
            </a:r>
            <a:endParaRPr lang="en-US" sz="1600" dirty="0">
              <a:solidFill>
                <a:schemeClr val="accent2"/>
              </a:solidFill>
            </a:endParaRPr>
          </a:p>
          <a:p>
            <a:r>
              <a:rPr lang="en-US" dirty="0" smtClean="0">
                <a:solidFill>
                  <a:schemeClr val="accent2"/>
                </a:solidFill>
                <a:latin typeface="BulletHolz" panose="020B0600000000000000" pitchFamily="34" charset="0"/>
              </a:rPr>
              <a:t>.</a:t>
            </a:r>
            <a:r>
              <a:rPr lang="en-US" b="1" dirty="0" smtClean="0">
                <a:solidFill>
                  <a:schemeClr val="accent2"/>
                </a:solidFill>
              </a:rPr>
              <a:t>Staff receives </a:t>
            </a:r>
            <a:r>
              <a:rPr lang="en-US" b="1" dirty="0" smtClean="0">
                <a:solidFill>
                  <a:schemeClr val="accent2"/>
                </a:solidFill>
              </a:rPr>
              <a:t>on-going training</a:t>
            </a:r>
            <a:r>
              <a:rPr lang="en-US" b="1" dirty="0" smtClean="0">
                <a:solidFill>
                  <a:schemeClr val="accent2"/>
                </a:solidFill>
              </a:rPr>
              <a:t>, feedback and coaching about effective implementation of the systems.</a:t>
            </a:r>
          </a:p>
          <a:p>
            <a:r>
              <a:rPr lang="en-US" dirty="0" smtClean="0">
                <a:solidFill>
                  <a:schemeClr val="accent2"/>
                </a:solidFill>
                <a:latin typeface="BulletHolz" panose="020B0600000000000000" pitchFamily="34" charset="0"/>
              </a:rPr>
              <a:t>.</a:t>
            </a:r>
            <a:r>
              <a:rPr lang="en-US" b="1" dirty="0" smtClean="0">
                <a:solidFill>
                  <a:schemeClr val="accent2"/>
                </a:solidFill>
              </a:rPr>
              <a:t>Systems for measuring and monitoring the intervention's effectiveness are established and carried out.</a:t>
            </a:r>
            <a:r>
              <a:rPr lang="en-US" sz="1400" b="1" dirty="0">
                <a:solidFill>
                  <a:schemeClr val="accent2"/>
                </a:solidFill>
                <a:latin typeface="BulletHolz" panose="020B0600000000000000" pitchFamily="34" charset="0"/>
              </a:rPr>
              <a:t>	</a:t>
            </a:r>
            <a:endParaRPr lang="en-US" sz="1400" b="1" dirty="0" smtClean="0">
              <a:solidFill>
                <a:schemeClr val="accent2"/>
              </a:solidFill>
            </a:endParaRPr>
          </a:p>
        </p:txBody>
      </p:sp>
    </p:spTree>
    <p:extLst>
      <p:ext uri="{BB962C8B-B14F-4D97-AF65-F5344CB8AC3E}">
        <p14:creationId xmlns:p14="http://schemas.microsoft.com/office/powerpoint/2010/main" val="3496130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6" name="Rectangle 5"/>
          <p:cNvSpPr/>
          <p:nvPr/>
        </p:nvSpPr>
        <p:spPr>
          <a:xfrm>
            <a:off x="272954" y="148471"/>
            <a:ext cx="7826015" cy="6709529"/>
          </a:xfrm>
          <a:prstGeom prst="rect">
            <a:avLst/>
          </a:prstGeom>
        </p:spPr>
        <p:txBody>
          <a:bodyPr wrap="square">
            <a:spAutoFit/>
          </a:bodyPr>
          <a:lstStyle/>
          <a:p>
            <a:r>
              <a:rPr lang="en-US" sz="2800" b="1" dirty="0" smtClean="0">
                <a:solidFill>
                  <a:schemeClr val="accent2"/>
                </a:solidFill>
                <a:effectLst>
                  <a:outerShdw blurRad="38100" dist="38100" dir="2700000" algn="tl">
                    <a:srgbClr val="000000">
                      <a:alpha val="43137"/>
                    </a:srgbClr>
                  </a:outerShdw>
                </a:effectLst>
              </a:rPr>
              <a:t>Researched-based Solution: Challenge </a:t>
            </a:r>
            <a:r>
              <a:rPr lang="en-US" sz="2800" b="1" dirty="0" smtClean="0">
                <a:solidFill>
                  <a:schemeClr val="accent2"/>
                </a:solidFill>
                <a:effectLst>
                  <a:outerShdw blurRad="38100" dist="38100" dir="2700000" algn="tl">
                    <a:srgbClr val="000000">
                      <a:alpha val="43137"/>
                    </a:srgbClr>
                  </a:outerShdw>
                </a:effectLst>
              </a:rPr>
              <a:t>2:</a:t>
            </a:r>
            <a:endParaRPr lang="en-US" sz="2800" b="1" dirty="0" smtClean="0">
              <a:solidFill>
                <a:schemeClr val="accent2"/>
              </a:solidFill>
              <a:effectLst>
                <a:outerShdw blurRad="38100" dist="38100" dir="2700000" algn="tl">
                  <a:srgbClr val="000000">
                    <a:alpha val="43137"/>
                  </a:srgbClr>
                </a:outerShdw>
              </a:effectLst>
            </a:endParaRPr>
          </a:p>
          <a:p>
            <a:r>
              <a:rPr lang="en-US" dirty="0" smtClean="0">
                <a:solidFill>
                  <a:schemeClr val="accent2"/>
                </a:solidFill>
                <a:latin typeface="BulletHolz" panose="020B0600000000000000" pitchFamily="34" charset="0"/>
              </a:rPr>
              <a:t>.</a:t>
            </a:r>
            <a:r>
              <a:rPr lang="en-US" b="1" dirty="0" smtClean="0">
                <a:solidFill>
                  <a:schemeClr val="accent2"/>
                </a:solidFill>
              </a:rPr>
              <a:t>Strategies to recruit and train “new” teachers.</a:t>
            </a:r>
          </a:p>
          <a:p>
            <a:endParaRPr lang="en-US" sz="800" b="1" dirty="0" smtClean="0">
              <a:solidFill>
                <a:schemeClr val="accent2"/>
              </a:solidFill>
            </a:endParaRPr>
          </a:p>
          <a:p>
            <a:r>
              <a:rPr lang="en-US" b="1" dirty="0" smtClean="0">
                <a:solidFill>
                  <a:schemeClr val="accent2"/>
                </a:solidFill>
              </a:rPr>
              <a:t>Create a mentoring program with lead teachers from within the building will provide new teachers with necessary resources that are specific to this building. </a:t>
            </a:r>
            <a:r>
              <a:rPr lang="en-US" b="1" dirty="0">
                <a:solidFill>
                  <a:schemeClr val="accent2"/>
                </a:solidFill>
              </a:rPr>
              <a:t>For anyone, regardless of </a:t>
            </a:r>
            <a:r>
              <a:rPr lang="en-US" b="1" dirty="0" smtClean="0">
                <a:solidFill>
                  <a:schemeClr val="accent2"/>
                </a:solidFill>
              </a:rPr>
              <a:t>preparation</a:t>
            </a:r>
            <a:r>
              <a:rPr lang="en-US" b="1" dirty="0">
                <a:solidFill>
                  <a:schemeClr val="accent2"/>
                </a:solidFill>
              </a:rPr>
              <a:t>, the first year of teaching </a:t>
            </a:r>
            <a:r>
              <a:rPr lang="en-US" b="1" dirty="0" smtClean="0">
                <a:solidFill>
                  <a:schemeClr val="accent2"/>
                </a:solidFill>
              </a:rPr>
              <a:t>in a new building, district or fresh out of college is challenging.  Sometimes the expectations of learning new board adopted curriculum and the fundamentals that make a building </a:t>
            </a:r>
            <a:r>
              <a:rPr lang="en-US" b="1" dirty="0" smtClean="0">
                <a:solidFill>
                  <a:schemeClr val="accent2"/>
                </a:solidFill>
              </a:rPr>
              <a:t>unique can </a:t>
            </a:r>
            <a:r>
              <a:rPr lang="en-US" b="1" dirty="0" smtClean="0">
                <a:solidFill>
                  <a:schemeClr val="accent2"/>
                </a:solidFill>
              </a:rPr>
              <a:t>become </a:t>
            </a:r>
            <a:r>
              <a:rPr lang="en-US" b="1" dirty="0" smtClean="0">
                <a:solidFill>
                  <a:schemeClr val="accent2"/>
                </a:solidFill>
              </a:rPr>
              <a:t>overwhelmed. When </a:t>
            </a:r>
            <a:r>
              <a:rPr lang="en-US" b="1" dirty="0" smtClean="0">
                <a:solidFill>
                  <a:schemeClr val="accent2"/>
                </a:solidFill>
              </a:rPr>
              <a:t>extreme behavior is </a:t>
            </a:r>
            <a:r>
              <a:rPr lang="en-US" b="1" dirty="0" smtClean="0">
                <a:solidFill>
                  <a:schemeClr val="accent2"/>
                </a:solidFill>
              </a:rPr>
              <a:t>added, </a:t>
            </a:r>
            <a:r>
              <a:rPr lang="en-US" b="1" dirty="0" smtClean="0">
                <a:solidFill>
                  <a:schemeClr val="accent2"/>
                </a:solidFill>
              </a:rPr>
              <a:t>a new teachers </a:t>
            </a:r>
            <a:r>
              <a:rPr lang="en-US" b="1" dirty="0" smtClean="0">
                <a:solidFill>
                  <a:schemeClr val="accent2"/>
                </a:solidFill>
              </a:rPr>
              <a:t>may </a:t>
            </a:r>
            <a:r>
              <a:rPr lang="en-US" b="1" dirty="0" smtClean="0">
                <a:solidFill>
                  <a:schemeClr val="accent2"/>
                </a:solidFill>
              </a:rPr>
              <a:t>become emotionally </a:t>
            </a:r>
            <a:r>
              <a:rPr lang="en-US" b="1" dirty="0" smtClean="0">
                <a:solidFill>
                  <a:schemeClr val="accent2"/>
                </a:solidFill>
              </a:rPr>
              <a:t>and/or </a:t>
            </a:r>
            <a:r>
              <a:rPr lang="en-US" b="1" dirty="0" smtClean="0">
                <a:solidFill>
                  <a:schemeClr val="accent2"/>
                </a:solidFill>
              </a:rPr>
              <a:t>physically exhausted </a:t>
            </a:r>
            <a:r>
              <a:rPr lang="en-US" b="1" dirty="0">
                <a:solidFill>
                  <a:schemeClr val="accent2"/>
                </a:solidFill>
              </a:rPr>
              <a:t>(</a:t>
            </a:r>
            <a:r>
              <a:rPr lang="en-US" b="1" dirty="0" err="1">
                <a:solidFill>
                  <a:schemeClr val="accent2"/>
                </a:solidFill>
              </a:rPr>
              <a:t>Moir</a:t>
            </a:r>
            <a:r>
              <a:rPr lang="en-US" b="1" dirty="0">
                <a:solidFill>
                  <a:schemeClr val="accent2"/>
                </a:solidFill>
              </a:rPr>
              <a:t>, 1999) </a:t>
            </a:r>
            <a:r>
              <a:rPr lang="en-US" b="1" dirty="0" smtClean="0">
                <a:solidFill>
                  <a:schemeClr val="accent2"/>
                </a:solidFill>
              </a:rPr>
              <a:t>.   </a:t>
            </a:r>
          </a:p>
          <a:p>
            <a:endParaRPr lang="en-US" sz="800" b="1" dirty="0" smtClean="0">
              <a:solidFill>
                <a:schemeClr val="accent2"/>
              </a:solidFill>
            </a:endParaRPr>
          </a:p>
          <a:p>
            <a:r>
              <a:rPr lang="en-US" b="1" dirty="0" smtClean="0">
                <a:solidFill>
                  <a:schemeClr val="accent2"/>
                </a:solidFill>
              </a:rPr>
              <a:t>Implications for the Mentor:</a:t>
            </a:r>
          </a:p>
          <a:p>
            <a:r>
              <a:rPr lang="en-US" b="1" dirty="0" smtClean="0">
                <a:solidFill>
                  <a:schemeClr val="accent2"/>
                </a:solidFill>
              </a:rPr>
              <a:t>New teachers need 2 type of support at Bridges</a:t>
            </a:r>
          </a:p>
          <a:p>
            <a:r>
              <a:rPr lang="en-US" dirty="0" smtClean="0">
                <a:solidFill>
                  <a:schemeClr val="accent2"/>
                </a:solidFill>
                <a:latin typeface="BulletHolz" panose="020B0600000000000000" pitchFamily="34" charset="0"/>
              </a:rPr>
              <a:t>.</a:t>
            </a:r>
            <a:r>
              <a:rPr lang="en-US" b="1" dirty="0" smtClean="0">
                <a:solidFill>
                  <a:schemeClr val="accent2"/>
                </a:solidFill>
              </a:rPr>
              <a:t>The NOW Program</a:t>
            </a:r>
            <a:r>
              <a:rPr lang="en-US" dirty="0" smtClean="0">
                <a:solidFill>
                  <a:schemeClr val="accent2"/>
                </a:solidFill>
              </a:rPr>
              <a:t>: </a:t>
            </a:r>
            <a:r>
              <a:rPr lang="en-US" b="1" dirty="0" smtClean="0">
                <a:solidFill>
                  <a:schemeClr val="accent2"/>
                </a:solidFill>
              </a:rPr>
              <a:t>N</a:t>
            </a:r>
            <a:r>
              <a:rPr lang="en-US" dirty="0" smtClean="0">
                <a:solidFill>
                  <a:schemeClr val="accent2"/>
                </a:solidFill>
              </a:rPr>
              <a:t>o </a:t>
            </a:r>
            <a:r>
              <a:rPr lang="en-US" b="1" dirty="0" smtClean="0">
                <a:solidFill>
                  <a:schemeClr val="accent2"/>
                </a:solidFill>
              </a:rPr>
              <a:t>O</a:t>
            </a:r>
            <a:r>
              <a:rPr lang="en-US" dirty="0" smtClean="0">
                <a:solidFill>
                  <a:schemeClr val="accent2"/>
                </a:solidFill>
              </a:rPr>
              <a:t>pportunity </a:t>
            </a:r>
            <a:r>
              <a:rPr lang="en-US" b="1" dirty="0" smtClean="0">
                <a:solidFill>
                  <a:schemeClr val="accent2"/>
                </a:solidFill>
              </a:rPr>
              <a:t>W</a:t>
            </a:r>
            <a:r>
              <a:rPr lang="en-US" dirty="0" smtClean="0">
                <a:solidFill>
                  <a:schemeClr val="accent2"/>
                </a:solidFill>
              </a:rPr>
              <a:t>asted</a:t>
            </a:r>
          </a:p>
          <a:p>
            <a:r>
              <a:rPr lang="en-US" dirty="0">
                <a:solidFill>
                  <a:schemeClr val="accent2"/>
                </a:solidFill>
                <a:latin typeface="BulletHolz" panose="020B0600000000000000" pitchFamily="34" charset="0"/>
              </a:rPr>
              <a:t>	</a:t>
            </a:r>
            <a:r>
              <a:rPr lang="en-US" sz="1400" dirty="0" smtClean="0">
                <a:solidFill>
                  <a:schemeClr val="accent2"/>
                </a:solidFill>
                <a:latin typeface="BulletHolz" panose="020B0600000000000000" pitchFamily="34" charset="0"/>
              </a:rPr>
              <a:t>.</a:t>
            </a:r>
            <a:r>
              <a:rPr lang="en-US" sz="1400" b="1" dirty="0" smtClean="0">
                <a:solidFill>
                  <a:schemeClr val="accent2"/>
                </a:solidFill>
              </a:rPr>
              <a:t>Level System, Group Meeting, Goal Setting, on going support</a:t>
            </a:r>
          </a:p>
          <a:p>
            <a:r>
              <a:rPr lang="en-US" sz="1400" dirty="0">
                <a:solidFill>
                  <a:schemeClr val="accent2"/>
                </a:solidFill>
                <a:latin typeface="BulletHolz" panose="020B0600000000000000" pitchFamily="34" charset="0"/>
              </a:rPr>
              <a:t>		</a:t>
            </a:r>
            <a:r>
              <a:rPr lang="en-US" sz="1400" dirty="0" smtClean="0">
                <a:solidFill>
                  <a:schemeClr val="accent2"/>
                </a:solidFill>
                <a:latin typeface="BulletHolz" panose="020B0600000000000000" pitchFamily="34" charset="0"/>
              </a:rPr>
              <a:t>.</a:t>
            </a:r>
            <a:r>
              <a:rPr lang="en-US" sz="1400" b="1" dirty="0" smtClean="0">
                <a:solidFill>
                  <a:schemeClr val="accent2"/>
                </a:solidFill>
              </a:rPr>
              <a:t>It </a:t>
            </a:r>
            <a:r>
              <a:rPr lang="en-US" sz="1400" b="1" dirty="0">
                <a:solidFill>
                  <a:schemeClr val="accent2"/>
                </a:solidFill>
              </a:rPr>
              <a:t>is a proven fact that when better relationships are formed the disciplinary </a:t>
            </a:r>
            <a:r>
              <a:rPr lang="en-US" sz="1400" dirty="0" smtClean="0">
                <a:solidFill>
                  <a:schemeClr val="accent2"/>
                </a:solidFill>
              </a:rPr>
              <a:t>		   </a:t>
            </a:r>
            <a:r>
              <a:rPr lang="en-US" sz="1400" b="1" dirty="0" smtClean="0">
                <a:solidFill>
                  <a:schemeClr val="accent2"/>
                </a:solidFill>
              </a:rPr>
              <a:t>issues </a:t>
            </a:r>
            <a:r>
              <a:rPr lang="en-US" sz="1400" b="1" dirty="0" smtClean="0">
                <a:solidFill>
                  <a:schemeClr val="accent2"/>
                </a:solidFill>
              </a:rPr>
              <a:t>decrease</a:t>
            </a:r>
            <a:r>
              <a:rPr lang="en-US" sz="1400" b="1" dirty="0">
                <a:solidFill>
                  <a:schemeClr val="accent2"/>
                </a:solidFill>
              </a:rPr>
              <a:t> </a:t>
            </a:r>
            <a:r>
              <a:rPr lang="en-US" sz="1400" b="1" dirty="0" smtClean="0">
                <a:solidFill>
                  <a:schemeClr val="accent2"/>
                </a:solidFill>
              </a:rPr>
              <a:t>(</a:t>
            </a:r>
            <a:r>
              <a:rPr lang="en-US" sz="1400" b="1" dirty="0" err="1" smtClean="0">
                <a:solidFill>
                  <a:schemeClr val="accent2"/>
                </a:solidFill>
              </a:rPr>
              <a:t>Friere</a:t>
            </a:r>
            <a:r>
              <a:rPr lang="en-US" sz="1400" b="1" dirty="0">
                <a:solidFill>
                  <a:schemeClr val="accent2"/>
                </a:solidFill>
              </a:rPr>
              <a:t>, </a:t>
            </a:r>
            <a:r>
              <a:rPr lang="en-US" sz="1400" b="1" dirty="0" smtClean="0">
                <a:solidFill>
                  <a:schemeClr val="accent2"/>
                </a:solidFill>
              </a:rPr>
              <a:t>1970</a:t>
            </a:r>
            <a:r>
              <a:rPr lang="en-US" sz="1400" b="1" dirty="0" smtClean="0">
                <a:solidFill>
                  <a:schemeClr val="accent2"/>
                </a:solidFill>
              </a:rPr>
              <a:t>).</a:t>
            </a:r>
            <a:endParaRPr lang="en-US" b="1" dirty="0" smtClean="0">
              <a:solidFill>
                <a:schemeClr val="accent2"/>
              </a:solidFill>
              <a:latin typeface="BulletHolz" panose="020B0600000000000000" pitchFamily="34" charset="0"/>
            </a:endParaRPr>
          </a:p>
          <a:p>
            <a:r>
              <a:rPr lang="en-US" dirty="0" smtClean="0">
                <a:solidFill>
                  <a:schemeClr val="accent2"/>
                </a:solidFill>
                <a:latin typeface="BulletHolz" panose="020B0600000000000000" pitchFamily="34" charset="0"/>
              </a:rPr>
              <a:t>.</a:t>
            </a:r>
            <a:r>
              <a:rPr lang="en-US" b="1" dirty="0" smtClean="0">
                <a:solidFill>
                  <a:schemeClr val="accent2"/>
                </a:solidFill>
              </a:rPr>
              <a:t>Psychological Support</a:t>
            </a:r>
          </a:p>
          <a:p>
            <a:r>
              <a:rPr lang="en-US" sz="1400" dirty="0">
                <a:solidFill>
                  <a:schemeClr val="accent2"/>
                </a:solidFill>
                <a:latin typeface="BulletHolz" panose="020B0600000000000000" pitchFamily="34" charset="0"/>
              </a:rPr>
              <a:t>	</a:t>
            </a:r>
            <a:r>
              <a:rPr lang="en-US" sz="1400" dirty="0" smtClean="0">
                <a:solidFill>
                  <a:schemeClr val="accent2"/>
                </a:solidFill>
                <a:latin typeface="BulletHolz" panose="020B0600000000000000" pitchFamily="34" charset="0"/>
              </a:rPr>
              <a:t>.</a:t>
            </a:r>
            <a:r>
              <a:rPr lang="en-US" sz="1400" b="1" dirty="0" smtClean="0">
                <a:solidFill>
                  <a:schemeClr val="accent2"/>
                </a:solidFill>
              </a:rPr>
              <a:t>Sense of self as a teacher</a:t>
            </a:r>
          </a:p>
          <a:p>
            <a:r>
              <a:rPr lang="en-US" sz="1400" dirty="0">
                <a:solidFill>
                  <a:schemeClr val="accent2"/>
                </a:solidFill>
                <a:latin typeface="BulletHolz" panose="020B0600000000000000" pitchFamily="34" charset="0"/>
              </a:rPr>
              <a:t>	</a:t>
            </a:r>
            <a:r>
              <a:rPr lang="en-US" sz="1400" dirty="0" smtClean="0">
                <a:solidFill>
                  <a:schemeClr val="accent2"/>
                </a:solidFill>
                <a:latin typeface="BulletHolz" panose="020B0600000000000000" pitchFamily="34" charset="0"/>
              </a:rPr>
              <a:t>	.</a:t>
            </a:r>
            <a:r>
              <a:rPr lang="en-US" sz="1400" b="1" dirty="0" smtClean="0">
                <a:solidFill>
                  <a:schemeClr val="accent2"/>
                </a:solidFill>
              </a:rPr>
              <a:t>A </a:t>
            </a:r>
            <a:r>
              <a:rPr lang="en-US" sz="1400" b="1" dirty="0">
                <a:solidFill>
                  <a:schemeClr val="accent2"/>
                </a:solidFill>
              </a:rPr>
              <a:t>teacher who does not develop his or her identity of the teacher will</a:t>
            </a:r>
          </a:p>
          <a:p>
            <a:r>
              <a:rPr lang="en-US" sz="1400" dirty="0" smtClean="0">
                <a:solidFill>
                  <a:schemeClr val="accent2"/>
                </a:solidFill>
              </a:rPr>
              <a:t>	            </a:t>
            </a:r>
            <a:r>
              <a:rPr lang="en-US" sz="1400" b="1" dirty="0" smtClean="0">
                <a:solidFill>
                  <a:schemeClr val="accent2"/>
                </a:solidFill>
              </a:rPr>
              <a:t>continue </a:t>
            </a:r>
            <a:r>
              <a:rPr lang="en-US" sz="1400" b="1" dirty="0">
                <a:solidFill>
                  <a:schemeClr val="accent2"/>
                </a:solidFill>
              </a:rPr>
              <a:t>to flounder and likely leave the profession (Kagan, 1992</a:t>
            </a:r>
            <a:r>
              <a:rPr lang="en-US" sz="1400" b="1" dirty="0" smtClean="0">
                <a:solidFill>
                  <a:schemeClr val="accent2"/>
                </a:solidFill>
              </a:rPr>
              <a:t>).</a:t>
            </a:r>
            <a:endParaRPr lang="en-US" sz="1400" b="1" dirty="0" smtClean="0">
              <a:solidFill>
                <a:schemeClr val="accent2"/>
              </a:solidFill>
            </a:endParaRPr>
          </a:p>
          <a:p>
            <a:r>
              <a:rPr lang="en-US" sz="1400" dirty="0">
                <a:solidFill>
                  <a:schemeClr val="accent2"/>
                </a:solidFill>
              </a:rPr>
              <a:t>	</a:t>
            </a:r>
            <a:r>
              <a:rPr lang="en-US" sz="1400" dirty="0" smtClean="0">
                <a:solidFill>
                  <a:schemeClr val="accent2"/>
                </a:solidFill>
                <a:latin typeface="BulletHolz" panose="020B0600000000000000" pitchFamily="34" charset="0"/>
              </a:rPr>
              <a:t>.</a:t>
            </a:r>
            <a:r>
              <a:rPr lang="en-US" sz="1400" b="1" dirty="0" smtClean="0">
                <a:solidFill>
                  <a:schemeClr val="accent2"/>
                </a:solidFill>
              </a:rPr>
              <a:t>Ability to handle stress</a:t>
            </a:r>
          </a:p>
          <a:p>
            <a:r>
              <a:rPr lang="en-US" sz="1400" dirty="0">
                <a:solidFill>
                  <a:schemeClr val="accent2"/>
                </a:solidFill>
              </a:rPr>
              <a:t>	</a:t>
            </a:r>
            <a:r>
              <a:rPr lang="en-US" sz="1400" dirty="0" smtClean="0">
                <a:solidFill>
                  <a:schemeClr val="accent2"/>
                </a:solidFill>
              </a:rPr>
              <a:t>	</a:t>
            </a:r>
            <a:r>
              <a:rPr lang="en-US" sz="1400" dirty="0" smtClean="0">
                <a:solidFill>
                  <a:schemeClr val="accent2"/>
                </a:solidFill>
                <a:latin typeface="BulletHolz" panose="020B0600000000000000" pitchFamily="34" charset="0"/>
              </a:rPr>
              <a:t>.</a:t>
            </a:r>
            <a:r>
              <a:rPr lang="en-US" sz="1400" b="1" dirty="0" smtClean="0">
                <a:solidFill>
                  <a:schemeClr val="accent2"/>
                </a:solidFill>
              </a:rPr>
              <a:t>Avoiding blows to self-esteem from classroom struggles </a:t>
            </a:r>
            <a:r>
              <a:rPr lang="en-US" sz="1400" b="1" dirty="0">
                <a:solidFill>
                  <a:schemeClr val="accent2"/>
                </a:solidFill>
              </a:rPr>
              <a:t>(</a:t>
            </a:r>
            <a:r>
              <a:rPr lang="en-US" sz="1400" b="1" dirty="0" err="1">
                <a:solidFill>
                  <a:schemeClr val="accent2"/>
                </a:solidFill>
              </a:rPr>
              <a:t>Feinman-Nemser</a:t>
            </a:r>
            <a:r>
              <a:rPr lang="en-US" sz="1400" b="1" dirty="0">
                <a:solidFill>
                  <a:schemeClr val="accent2"/>
                </a:solidFill>
              </a:rPr>
              <a:t>, </a:t>
            </a:r>
            <a:r>
              <a:rPr lang="en-US" sz="1400" b="1" dirty="0" smtClean="0">
                <a:solidFill>
                  <a:schemeClr val="accent2"/>
                </a:solidFill>
              </a:rPr>
              <a:t>		   S., Carver</a:t>
            </a:r>
            <a:r>
              <a:rPr lang="en-US" sz="1400" b="1" dirty="0">
                <a:solidFill>
                  <a:schemeClr val="accent2"/>
                </a:solidFill>
              </a:rPr>
              <a:t>, C., </a:t>
            </a:r>
            <a:r>
              <a:rPr lang="en-US" sz="1400" b="1" dirty="0" err="1">
                <a:solidFill>
                  <a:schemeClr val="accent2"/>
                </a:solidFill>
              </a:rPr>
              <a:t>Schwille</a:t>
            </a:r>
            <a:r>
              <a:rPr lang="en-US" sz="1400" b="1" dirty="0">
                <a:solidFill>
                  <a:schemeClr val="accent2"/>
                </a:solidFill>
              </a:rPr>
              <a:t>, S., </a:t>
            </a:r>
            <a:r>
              <a:rPr lang="en-US" sz="1400" b="1" dirty="0" err="1">
                <a:solidFill>
                  <a:schemeClr val="accent2"/>
                </a:solidFill>
              </a:rPr>
              <a:t>Yusko</a:t>
            </a:r>
            <a:r>
              <a:rPr lang="en-US" sz="1400" b="1" dirty="0">
                <a:solidFill>
                  <a:schemeClr val="accent2"/>
                </a:solidFill>
              </a:rPr>
              <a:t>, B, 1999</a:t>
            </a:r>
            <a:r>
              <a:rPr lang="en-US" sz="1400" b="1" dirty="0" smtClean="0">
                <a:solidFill>
                  <a:schemeClr val="accent2"/>
                </a:solidFill>
              </a:rPr>
              <a:t>). </a:t>
            </a:r>
            <a:endParaRPr lang="en-US" sz="1400" b="1" dirty="0" smtClean="0">
              <a:solidFill>
                <a:schemeClr val="accent2"/>
              </a:solidFill>
            </a:endParaRPr>
          </a:p>
        </p:txBody>
      </p:sp>
    </p:spTree>
    <p:extLst>
      <p:ext uri="{BB962C8B-B14F-4D97-AF65-F5344CB8AC3E}">
        <p14:creationId xmlns:p14="http://schemas.microsoft.com/office/powerpoint/2010/main" val="3513327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6" name="Rectangle 5"/>
          <p:cNvSpPr/>
          <p:nvPr/>
        </p:nvSpPr>
        <p:spPr>
          <a:xfrm>
            <a:off x="272954" y="148471"/>
            <a:ext cx="8024885" cy="5355312"/>
          </a:xfrm>
          <a:prstGeom prst="rect">
            <a:avLst/>
          </a:prstGeom>
        </p:spPr>
        <p:txBody>
          <a:bodyPr wrap="square">
            <a:spAutoFit/>
          </a:bodyPr>
          <a:lstStyle/>
          <a:p>
            <a:r>
              <a:rPr lang="en-US" sz="2800" b="1" dirty="0" smtClean="0">
                <a:solidFill>
                  <a:schemeClr val="accent2"/>
                </a:solidFill>
                <a:effectLst>
                  <a:outerShdw blurRad="38100" dist="38100" dir="2700000" algn="tl">
                    <a:srgbClr val="000000">
                      <a:alpha val="43137"/>
                    </a:srgbClr>
                  </a:outerShdw>
                </a:effectLst>
              </a:rPr>
              <a:t>Researched-based Solution: Challenge 3:</a:t>
            </a:r>
          </a:p>
          <a:p>
            <a:r>
              <a:rPr lang="en-US" dirty="0" smtClean="0">
                <a:solidFill>
                  <a:schemeClr val="accent2"/>
                </a:solidFill>
                <a:latin typeface="BulletHolz" panose="020B0600000000000000" pitchFamily="34" charset="0"/>
              </a:rPr>
              <a:t>.</a:t>
            </a:r>
            <a:r>
              <a:rPr lang="en-US" b="1" dirty="0" smtClean="0">
                <a:solidFill>
                  <a:schemeClr val="accent2"/>
                </a:solidFill>
              </a:rPr>
              <a:t>School Mentors: Check in/Check out.</a:t>
            </a:r>
          </a:p>
          <a:p>
            <a:endParaRPr lang="en-US" sz="800" b="1" dirty="0" smtClean="0">
              <a:solidFill>
                <a:schemeClr val="accent2"/>
              </a:solidFill>
            </a:endParaRPr>
          </a:p>
          <a:p>
            <a:r>
              <a:rPr lang="en-US" sz="1600" b="1" dirty="0">
                <a:solidFill>
                  <a:schemeClr val="accent2"/>
                </a:solidFill>
              </a:rPr>
              <a:t>School-based mentoring is one of the fastest growing forms of </a:t>
            </a:r>
            <a:r>
              <a:rPr lang="en-US" sz="1600" b="1" dirty="0" smtClean="0">
                <a:solidFill>
                  <a:schemeClr val="accent2"/>
                </a:solidFill>
              </a:rPr>
              <a:t>mentoring.  Students with the most at-risk behaviors or are needing additional supports are linked with one adult within the building to check in and check out daily during the school day.  The Student receives support and guidance weekly during structured time built within the school schedule.  The mentor also works in conjunction with the teacher to create a positive relationship with the family.  The mentor has regular feedback to the teacher to reinforce on-going support with the mentoring program (Hawken, L. &amp; Horner R., 2003).  </a:t>
            </a:r>
            <a:endParaRPr lang="en-US" sz="1600" b="1" dirty="0">
              <a:solidFill>
                <a:schemeClr val="accent2"/>
              </a:solidFill>
            </a:endParaRPr>
          </a:p>
          <a:p>
            <a:endParaRPr lang="en-US" sz="1600" b="1" dirty="0" smtClean="0">
              <a:solidFill>
                <a:schemeClr val="accent2"/>
              </a:solidFill>
            </a:endParaRPr>
          </a:p>
          <a:p>
            <a:r>
              <a:rPr lang="en-US" sz="1600" b="1" dirty="0" smtClean="0">
                <a:solidFill>
                  <a:schemeClr val="accent2"/>
                </a:solidFill>
              </a:rPr>
              <a:t>Mentors Role:</a:t>
            </a:r>
          </a:p>
          <a:p>
            <a:r>
              <a:rPr lang="en-US" sz="1600" dirty="0" smtClean="0">
                <a:solidFill>
                  <a:schemeClr val="accent2"/>
                </a:solidFill>
                <a:latin typeface="BulletHolz" panose="020B0600000000000000" pitchFamily="34" charset="0"/>
              </a:rPr>
              <a:t>.</a:t>
            </a:r>
            <a:r>
              <a:rPr lang="en-US" sz="1600" b="1" dirty="0" smtClean="0">
                <a:solidFill>
                  <a:schemeClr val="accent2"/>
                </a:solidFill>
              </a:rPr>
              <a:t>Provide unconditional positive regard, but holds student accountable to      behavior</a:t>
            </a:r>
            <a:endParaRPr lang="en-US" sz="1600" b="1" dirty="0" smtClean="0">
              <a:solidFill>
                <a:schemeClr val="accent2"/>
              </a:solidFill>
              <a:latin typeface="BulletHolz" panose="020B0600000000000000" pitchFamily="34" charset="0"/>
            </a:endParaRPr>
          </a:p>
          <a:p>
            <a:r>
              <a:rPr lang="en-US" sz="1600" dirty="0" smtClean="0">
                <a:solidFill>
                  <a:schemeClr val="accent2"/>
                </a:solidFill>
                <a:latin typeface="BulletHolz" panose="020B0600000000000000" pitchFamily="34" charset="0"/>
              </a:rPr>
              <a:t>.</a:t>
            </a:r>
            <a:r>
              <a:rPr lang="en-US" sz="1600" b="1" dirty="0" smtClean="0">
                <a:solidFill>
                  <a:schemeClr val="accent2"/>
                </a:solidFill>
              </a:rPr>
              <a:t>Meet with student regularly</a:t>
            </a:r>
            <a:endParaRPr lang="en-US" sz="1600" b="1" dirty="0" smtClean="0">
              <a:solidFill>
                <a:schemeClr val="accent2"/>
              </a:solidFill>
              <a:latin typeface="BulletHolz" panose="020B0600000000000000" pitchFamily="34" charset="0"/>
            </a:endParaRPr>
          </a:p>
          <a:p>
            <a:r>
              <a:rPr lang="en-US" sz="1600" dirty="0" smtClean="0">
                <a:solidFill>
                  <a:schemeClr val="accent2"/>
                </a:solidFill>
                <a:latin typeface="BulletHolz" panose="020B0600000000000000" pitchFamily="34" charset="0"/>
              </a:rPr>
              <a:t>.</a:t>
            </a:r>
            <a:r>
              <a:rPr lang="en-US" sz="1600" b="1" dirty="0" smtClean="0">
                <a:solidFill>
                  <a:schemeClr val="accent2"/>
                </a:solidFill>
              </a:rPr>
              <a:t>Check on work, effort, attitude, grades</a:t>
            </a:r>
            <a:endParaRPr lang="en-US" sz="1600" b="1" dirty="0" smtClean="0">
              <a:solidFill>
                <a:schemeClr val="accent2"/>
              </a:solidFill>
              <a:latin typeface="BulletHolz" panose="020B0600000000000000" pitchFamily="34" charset="0"/>
            </a:endParaRPr>
          </a:p>
          <a:p>
            <a:r>
              <a:rPr lang="en-US" sz="1600" dirty="0" smtClean="0">
                <a:solidFill>
                  <a:schemeClr val="accent2"/>
                </a:solidFill>
                <a:latin typeface="BulletHolz" panose="020B0600000000000000" pitchFamily="34" charset="0"/>
              </a:rPr>
              <a:t>.</a:t>
            </a:r>
            <a:r>
              <a:rPr lang="en-US" sz="1600" b="1" dirty="0" smtClean="0">
                <a:solidFill>
                  <a:schemeClr val="accent2"/>
                </a:solidFill>
              </a:rPr>
              <a:t>Offer guidance and support </a:t>
            </a:r>
            <a:r>
              <a:rPr lang="en-US" sz="1600" b="1" dirty="0" smtClean="0">
                <a:solidFill>
                  <a:schemeClr val="accent2"/>
                </a:solidFill>
              </a:rPr>
              <a:t>(Hawken</a:t>
            </a:r>
            <a:r>
              <a:rPr lang="en-US" sz="1600" b="1" dirty="0" smtClean="0">
                <a:solidFill>
                  <a:schemeClr val="accent2"/>
                </a:solidFill>
              </a:rPr>
              <a:t>, L. </a:t>
            </a:r>
            <a:r>
              <a:rPr lang="en-US" sz="1600" b="1" dirty="0" err="1" smtClean="0">
                <a:solidFill>
                  <a:schemeClr val="accent2"/>
                </a:solidFill>
              </a:rPr>
              <a:t>Pettersson</a:t>
            </a:r>
            <a:r>
              <a:rPr lang="en-US" sz="1600" b="1" dirty="0" smtClean="0">
                <a:solidFill>
                  <a:schemeClr val="accent2"/>
                </a:solidFill>
              </a:rPr>
              <a:t>, H., </a:t>
            </a:r>
            <a:r>
              <a:rPr lang="en-US" sz="1600" b="1" dirty="0" err="1" smtClean="0">
                <a:solidFill>
                  <a:schemeClr val="accent2"/>
                </a:solidFill>
              </a:rPr>
              <a:t>Mootz</a:t>
            </a:r>
            <a:r>
              <a:rPr lang="en-US" sz="1600" b="1" dirty="0" smtClean="0">
                <a:solidFill>
                  <a:schemeClr val="accent2"/>
                </a:solidFill>
              </a:rPr>
              <a:t>, J. &amp; Anderson, C., 2005)</a:t>
            </a:r>
          </a:p>
          <a:p>
            <a:endParaRPr lang="en-US" sz="1600" dirty="0" smtClean="0">
              <a:solidFill>
                <a:schemeClr val="accent2"/>
              </a:solidFill>
              <a:latin typeface="BulletHolz" panose="020B0600000000000000" pitchFamily="34" charset="0"/>
            </a:endParaRPr>
          </a:p>
          <a:p>
            <a:endParaRPr lang="en-US" sz="1600" dirty="0" smtClean="0">
              <a:solidFill>
                <a:schemeClr val="accent2"/>
              </a:solidFill>
              <a:latin typeface="BulletHolz" panose="020B0600000000000000" pitchFamily="34" charset="0"/>
            </a:endParaRPr>
          </a:p>
        </p:txBody>
      </p:sp>
    </p:spTree>
    <p:extLst>
      <p:ext uri="{BB962C8B-B14F-4D97-AF65-F5344CB8AC3E}">
        <p14:creationId xmlns:p14="http://schemas.microsoft.com/office/powerpoint/2010/main" val="4933962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a:t>
            </a:r>
            <a:endParaRPr lang="en-US" dirty="0"/>
          </a:p>
        </p:txBody>
      </p:sp>
      <p:sp>
        <p:nvSpPr>
          <p:cNvPr id="3" name="Text Placeholder 2"/>
          <p:cNvSpPr>
            <a:spLocks noGrp="1"/>
          </p:cNvSpPr>
          <p:nvPr>
            <p:ph type="body" idx="1"/>
          </p:nvPr>
        </p:nvSpPr>
        <p:spPr/>
        <p:txBody>
          <a:bodyPr/>
          <a:lstStyle/>
          <a:p>
            <a:r>
              <a:rPr lang="en-US" b="1" dirty="0" smtClean="0">
                <a:solidFill>
                  <a:schemeClr val="accent2"/>
                </a:solidFill>
              </a:rPr>
              <a:t>Documentation of Presentation to Equity Audit Team</a:t>
            </a:r>
            <a:endParaRPr lang="en-US" b="1" dirty="0">
              <a:solidFill>
                <a:schemeClr val="accent2"/>
              </a:solidFill>
            </a:endParaRPr>
          </a:p>
        </p:txBody>
      </p:sp>
    </p:spTree>
    <p:extLst>
      <p:ext uri="{BB962C8B-B14F-4D97-AF65-F5344CB8AC3E}">
        <p14:creationId xmlns:p14="http://schemas.microsoft.com/office/powerpoint/2010/main" val="26421050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0" y="0"/>
            <a:ext cx="8303740" cy="6858000"/>
          </a:xfrm>
        </p:spPr>
      </p:sp>
      <p:sp>
        <p:nvSpPr>
          <p:cNvPr id="4" name="Text Placeholder 3"/>
          <p:cNvSpPr>
            <a:spLocks noGrp="1"/>
          </p:cNvSpPr>
          <p:nvPr>
            <p:ph type="body" sz="half" idx="2"/>
          </p:nvPr>
        </p:nvSpPr>
        <p:spPr/>
        <p:txBody>
          <a:bodyPr/>
          <a:lstStyle/>
          <a:p>
            <a:endParaRPr lang="en-US"/>
          </a:p>
        </p:txBody>
      </p:sp>
      <p:sp>
        <p:nvSpPr>
          <p:cNvPr id="6" name="Rectangle 5"/>
          <p:cNvSpPr/>
          <p:nvPr/>
        </p:nvSpPr>
        <p:spPr>
          <a:xfrm>
            <a:off x="876300" y="1600199"/>
            <a:ext cx="7467600" cy="2954655"/>
          </a:xfrm>
          <a:prstGeom prst="rect">
            <a:avLst/>
          </a:prstGeom>
        </p:spPr>
        <p:txBody>
          <a:bodyPr wrap="square">
            <a:spAutoFit/>
          </a:bodyPr>
          <a:lstStyle/>
          <a:p>
            <a:r>
              <a:rPr lang="en-US" sz="4400" b="1" dirty="0">
                <a:solidFill>
                  <a:schemeClr val="accent2"/>
                </a:solidFill>
                <a:effectLst>
                  <a:outerShdw blurRad="38100" dist="38100" dir="2700000" algn="tl">
                    <a:srgbClr val="000000">
                      <a:alpha val="43137"/>
                    </a:srgbClr>
                  </a:outerShdw>
                </a:effectLst>
              </a:rPr>
              <a:t>Focus</a:t>
            </a:r>
            <a:r>
              <a:rPr lang="en-US" sz="4400" b="1" dirty="0" smtClean="0">
                <a:solidFill>
                  <a:schemeClr val="accent2"/>
                </a:solidFill>
                <a:effectLst>
                  <a:outerShdw blurRad="38100" dist="38100" dir="2700000" algn="tl">
                    <a:srgbClr val="000000">
                      <a:alpha val="43137"/>
                    </a:srgbClr>
                  </a:outerShdw>
                </a:effectLst>
              </a:rPr>
              <a:t>:</a:t>
            </a:r>
          </a:p>
          <a:p>
            <a:endParaRPr lang="en-US" b="1" dirty="0">
              <a:solidFill>
                <a:schemeClr val="accent2"/>
              </a:solidFill>
              <a:effectLst>
                <a:outerShdw blurRad="38100" dist="38100" dir="2700000" algn="tl">
                  <a:srgbClr val="000000">
                    <a:alpha val="43137"/>
                  </a:srgbClr>
                </a:outerShdw>
              </a:effectLst>
            </a:endParaRPr>
          </a:p>
          <a:p>
            <a:r>
              <a:rPr lang="en-US" sz="3600" dirty="0" smtClean="0">
                <a:solidFill>
                  <a:schemeClr val="accent2"/>
                </a:solidFill>
                <a:latin typeface="BulletHolz" panose="020B0600000000000000" pitchFamily="34" charset="0"/>
              </a:rPr>
              <a:t>.</a:t>
            </a:r>
            <a:r>
              <a:rPr lang="en-US" sz="3600" b="1" dirty="0" smtClean="0">
                <a:solidFill>
                  <a:schemeClr val="accent2"/>
                </a:solidFill>
              </a:rPr>
              <a:t>Documentation of Presentation</a:t>
            </a:r>
          </a:p>
          <a:p>
            <a:r>
              <a:rPr lang="en-US" sz="3600" dirty="0" smtClean="0">
                <a:solidFill>
                  <a:schemeClr val="accent2"/>
                </a:solidFill>
                <a:latin typeface="BulletHolz" panose="020B0600000000000000" pitchFamily="34" charset="0"/>
              </a:rPr>
              <a:t>.</a:t>
            </a:r>
            <a:r>
              <a:rPr lang="en-US" sz="3600" b="1" dirty="0" smtClean="0">
                <a:solidFill>
                  <a:schemeClr val="accent2"/>
                </a:solidFill>
              </a:rPr>
              <a:t>3 Year Action Plan</a:t>
            </a:r>
            <a:endParaRPr lang="en-US" sz="3600" dirty="0" smtClean="0">
              <a:solidFill>
                <a:schemeClr val="accent2"/>
              </a:solidFill>
              <a:latin typeface="BulletHolz" panose="020B0600000000000000" pitchFamily="34" charset="0"/>
            </a:endParaRPr>
          </a:p>
          <a:p>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12040343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553460" cy="1737360"/>
          </a:xfrm>
        </p:spPr>
        <p:txBody>
          <a:bodyPr>
            <a:normAutofit/>
          </a:bodyPr>
          <a:lstStyle/>
          <a:p>
            <a:r>
              <a:rPr lang="en-US" sz="4000" dirty="0" smtClean="0"/>
              <a:t>3 year Plan</a:t>
            </a:r>
            <a:r>
              <a:rPr lang="en-US" sz="4000" dirty="0" smtClean="0">
                <a:latin typeface="BulletHolz" panose="020B0600000000000000" pitchFamily="34" charset="0"/>
              </a:rPr>
              <a:t>.</a:t>
            </a:r>
            <a:endParaRPr lang="en-US" sz="4000"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157226053"/>
              </p:ext>
            </p:extLst>
          </p:nvPr>
        </p:nvGraphicFramePr>
        <p:xfrm>
          <a:off x="464553" y="621631"/>
          <a:ext cx="7459579" cy="5425440"/>
        </p:xfrm>
        <a:graphic>
          <a:graphicData uri="http://schemas.openxmlformats.org/drawingml/2006/table">
            <a:tbl>
              <a:tblPr firstRow="1" bandRow="1">
                <a:tableStyleId>{5940675A-B579-460E-94D1-54222C63F5DA}</a:tableStyleId>
              </a:tblPr>
              <a:tblGrid>
                <a:gridCol w="805447"/>
                <a:gridCol w="2218044"/>
                <a:gridCol w="2218044"/>
                <a:gridCol w="2218044"/>
              </a:tblGrid>
              <a:tr h="370840">
                <a:tc>
                  <a:txBody>
                    <a:bodyPr/>
                    <a:lstStyle/>
                    <a:p>
                      <a:pPr algn="ctr"/>
                      <a:r>
                        <a:rPr lang="en-US" sz="1400" b="1" dirty="0" smtClean="0">
                          <a:solidFill>
                            <a:schemeClr val="accent2"/>
                          </a:solidFill>
                        </a:rPr>
                        <a:t>Year 1</a:t>
                      </a:r>
                      <a:endParaRPr lang="en-US" sz="1400" b="1" dirty="0">
                        <a:solidFill>
                          <a:schemeClr val="accent2"/>
                        </a:solidFill>
                      </a:endParaRPr>
                    </a:p>
                  </a:txBody>
                  <a:tcPr/>
                </a:tc>
                <a:tc>
                  <a:txBody>
                    <a:bodyPr/>
                    <a:lstStyle/>
                    <a:p>
                      <a:r>
                        <a:rPr lang="en-US" sz="1400" b="1" dirty="0" smtClean="0">
                          <a:solidFill>
                            <a:schemeClr val="accent2"/>
                          </a:solidFill>
                        </a:rPr>
                        <a:t>What is to be accomplished?</a:t>
                      </a:r>
                    </a:p>
                    <a:p>
                      <a:r>
                        <a:rPr lang="en-US" sz="1400" dirty="0" smtClean="0">
                          <a:solidFill>
                            <a:schemeClr val="accent2"/>
                          </a:solidFill>
                        </a:rPr>
                        <a:t>PBIS implemented</a:t>
                      </a:r>
                      <a:r>
                        <a:rPr lang="en-US" sz="1400" baseline="0" dirty="0" smtClean="0">
                          <a:solidFill>
                            <a:schemeClr val="accent2"/>
                          </a:solidFill>
                        </a:rPr>
                        <a:t> with fidelity building wide.  Teacher Mentoring program and student check In/Check Out implemented building wide.</a:t>
                      </a:r>
                      <a:endParaRPr lang="en-US" sz="1400" dirty="0">
                        <a:solidFill>
                          <a:schemeClr val="accent2"/>
                        </a:solidFill>
                      </a:endParaRPr>
                    </a:p>
                  </a:txBody>
                  <a:tcPr/>
                </a:tc>
                <a:tc>
                  <a:txBody>
                    <a:bodyPr/>
                    <a:lstStyle/>
                    <a:p>
                      <a:r>
                        <a:rPr lang="en-US" sz="1400" b="1" dirty="0" smtClean="0">
                          <a:solidFill>
                            <a:schemeClr val="accent2"/>
                          </a:solidFill>
                        </a:rPr>
                        <a:t>Is</a:t>
                      </a:r>
                      <a:r>
                        <a:rPr lang="en-US" sz="1400" b="1" baseline="0" dirty="0" smtClean="0">
                          <a:solidFill>
                            <a:schemeClr val="accent2"/>
                          </a:solidFill>
                        </a:rPr>
                        <a:t> it working?</a:t>
                      </a:r>
                    </a:p>
                    <a:p>
                      <a:r>
                        <a:rPr lang="en-US" sz="1400" baseline="0" dirty="0" smtClean="0">
                          <a:solidFill>
                            <a:schemeClr val="accent2"/>
                          </a:solidFill>
                        </a:rPr>
                        <a:t>Data is collected for the PBIS system with individual student punch cards.  Teachers/</a:t>
                      </a:r>
                      <a:r>
                        <a:rPr lang="en-US" sz="1400" baseline="0" dirty="0" err="1" smtClean="0">
                          <a:solidFill>
                            <a:schemeClr val="accent2"/>
                          </a:solidFill>
                        </a:rPr>
                        <a:t>ed</a:t>
                      </a:r>
                      <a:r>
                        <a:rPr lang="en-US" sz="1400" baseline="0" dirty="0" smtClean="0">
                          <a:solidFill>
                            <a:schemeClr val="accent2"/>
                          </a:solidFill>
                        </a:rPr>
                        <a:t> assistants will also record data.</a:t>
                      </a:r>
                    </a:p>
                    <a:p>
                      <a:r>
                        <a:rPr lang="en-US" sz="1400" baseline="0" dirty="0" smtClean="0">
                          <a:solidFill>
                            <a:schemeClr val="accent2"/>
                          </a:solidFill>
                        </a:rPr>
                        <a:t>Teacher mentoring program will be surveyed quarterly to gage the effectiveness.  Check In/Check Out mentors will </a:t>
                      </a:r>
                      <a:r>
                        <a:rPr lang="en-US" sz="1400" baseline="0" dirty="0" smtClean="0">
                          <a:solidFill>
                            <a:schemeClr val="accent2"/>
                          </a:solidFill>
                        </a:rPr>
                        <a:t>meet with </a:t>
                      </a:r>
                      <a:r>
                        <a:rPr lang="en-US" sz="1400" baseline="0" dirty="0" smtClean="0">
                          <a:solidFill>
                            <a:schemeClr val="accent2"/>
                          </a:solidFill>
                        </a:rPr>
                        <a:t>mentees </a:t>
                      </a:r>
                      <a:r>
                        <a:rPr lang="en-US" sz="1400" baseline="0" dirty="0" smtClean="0">
                          <a:solidFill>
                            <a:schemeClr val="accent2"/>
                          </a:solidFill>
                        </a:rPr>
                        <a:t>at 3 “check ins” daily: Breakfast, Lunch, and Dismissal.  The program will use a progress monitoring  tool at each “check in” based on a rating scale.  All data will be collected to determine the next steps.</a:t>
                      </a:r>
                      <a:endParaRPr lang="en-US" sz="1400" baseline="0" dirty="0" smtClean="0">
                        <a:solidFill>
                          <a:schemeClr val="accent2"/>
                        </a:solidFill>
                      </a:endParaRPr>
                    </a:p>
                    <a:p>
                      <a:endParaRPr lang="en-US" sz="1400" dirty="0">
                        <a:solidFill>
                          <a:schemeClr val="accent2"/>
                        </a:solidFill>
                      </a:endParaRPr>
                    </a:p>
                  </a:txBody>
                  <a:tcPr/>
                </a:tc>
                <a:tc>
                  <a:txBody>
                    <a:bodyPr/>
                    <a:lstStyle/>
                    <a:p>
                      <a:r>
                        <a:rPr lang="en-US" sz="1400" b="1" dirty="0" smtClean="0">
                          <a:solidFill>
                            <a:schemeClr val="accent2"/>
                          </a:solidFill>
                        </a:rPr>
                        <a:t>Carried out by</a:t>
                      </a:r>
                      <a:r>
                        <a:rPr lang="en-US" sz="1400" b="1" dirty="0" smtClean="0">
                          <a:solidFill>
                            <a:schemeClr val="accent2"/>
                          </a:solidFill>
                        </a:rPr>
                        <a:t>?</a:t>
                      </a:r>
                    </a:p>
                    <a:p>
                      <a:r>
                        <a:rPr lang="en-US" sz="1400" b="0" dirty="0" smtClean="0">
                          <a:solidFill>
                            <a:schemeClr val="accent2"/>
                          </a:solidFill>
                        </a:rPr>
                        <a:t>ALL staff, lead</a:t>
                      </a:r>
                      <a:r>
                        <a:rPr lang="en-US" sz="1400" b="0" baseline="0" dirty="0" smtClean="0">
                          <a:solidFill>
                            <a:schemeClr val="accent2"/>
                          </a:solidFill>
                        </a:rPr>
                        <a:t> teachers/mentors, Leadership Team, Building Principal, Assistant Principal</a:t>
                      </a:r>
                      <a:endParaRPr lang="en-US" sz="1400" b="0" dirty="0">
                        <a:solidFill>
                          <a:schemeClr val="accent2"/>
                        </a:solidFill>
                      </a:endParaRPr>
                    </a:p>
                  </a:txBody>
                  <a:tcPr/>
                </a:tc>
              </a:tr>
            </a:tbl>
          </a:graphicData>
        </a:graphic>
      </p:graphicFrame>
      <p:sp>
        <p:nvSpPr>
          <p:cNvPr id="4" name="Text Placeholder 3"/>
          <p:cNvSpPr>
            <a:spLocks noGrp="1"/>
          </p:cNvSpPr>
          <p:nvPr>
            <p:ph type="body" sz="half" idx="2"/>
          </p:nvPr>
        </p:nvSpPr>
        <p:spPr/>
        <p:txBody>
          <a:bodyPr>
            <a:normAutofit/>
          </a:bodyPr>
          <a:lstStyle/>
          <a:p>
            <a:r>
              <a:rPr lang="en-US" sz="2800" dirty="0" smtClean="0">
                <a:solidFill>
                  <a:schemeClr val="accent2"/>
                </a:solidFill>
                <a:latin typeface="BulletHolz" panose="020B0600000000000000" pitchFamily="34" charset="0"/>
              </a:rPr>
              <a:t>.</a:t>
            </a:r>
            <a:r>
              <a:rPr lang="en-US" sz="2800" b="1" dirty="0" smtClean="0">
                <a:solidFill>
                  <a:schemeClr val="accent2"/>
                </a:solidFill>
              </a:rPr>
              <a:t>Year 1</a:t>
            </a:r>
            <a:endParaRPr lang="en-US" sz="2800" b="1" dirty="0">
              <a:solidFill>
                <a:schemeClr val="accent2"/>
              </a:solidFill>
            </a:endParaRPr>
          </a:p>
        </p:txBody>
      </p:sp>
    </p:spTree>
    <p:extLst>
      <p:ext uri="{BB962C8B-B14F-4D97-AF65-F5344CB8AC3E}">
        <p14:creationId xmlns:p14="http://schemas.microsoft.com/office/powerpoint/2010/main" val="1403657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Process</a:t>
            </a:r>
            <a:r>
              <a:rPr lang="en-US" sz="4400" b="0" dirty="0" smtClean="0">
                <a:latin typeface="BulletHolz" panose="020B0600000000000000" pitchFamily="34" charset="0"/>
              </a:rPr>
              <a:t>.</a:t>
            </a:r>
            <a:endParaRPr lang="en-US" sz="4400"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116114" y="356125"/>
            <a:ext cx="8261132" cy="6705075"/>
          </a:xfrm>
        </p:spPr>
        <p:txBody>
          <a:bodyPr>
            <a:normAutofit/>
          </a:bodyPr>
          <a:lstStyle/>
          <a:p>
            <a:pPr algn="ctr"/>
            <a:r>
              <a:rPr lang="en-US" sz="3600" b="1" dirty="0" smtClean="0"/>
              <a:t>Conversation with Administration</a:t>
            </a:r>
          </a:p>
          <a:p>
            <a:r>
              <a:rPr lang="en-US" sz="2000" dirty="0" smtClean="0">
                <a:latin typeface="BulletHolz" panose="020B0600000000000000" pitchFamily="34" charset="0"/>
              </a:rPr>
              <a:t>.</a:t>
            </a:r>
            <a:r>
              <a:rPr lang="en-US" sz="2000" b="1" dirty="0" smtClean="0"/>
              <a:t>Met with the building principal and assistant principal to discuss the equity audit project.</a:t>
            </a:r>
          </a:p>
          <a:p>
            <a:r>
              <a:rPr lang="en-US" sz="2000" dirty="0" smtClean="0">
                <a:latin typeface="BulletHolz" panose="020B0600000000000000" pitchFamily="34" charset="0"/>
              </a:rPr>
              <a:t>.</a:t>
            </a:r>
            <a:r>
              <a:rPr lang="en-US" sz="2000" b="1" dirty="0" smtClean="0"/>
              <a:t>The building principal and assistant principal both acknowledged they have NO understanding or knowledge with an equity audit. </a:t>
            </a:r>
          </a:p>
          <a:p>
            <a:r>
              <a:rPr lang="en-US" sz="2000" b="1" dirty="0">
                <a:latin typeface="BulletHolz" panose="020B0600000000000000" pitchFamily="34" charset="0"/>
              </a:rPr>
              <a:t> </a:t>
            </a:r>
            <a:r>
              <a:rPr lang="en-US" sz="2000" dirty="0" smtClean="0">
                <a:latin typeface="BulletHolz" panose="020B0600000000000000" pitchFamily="34" charset="0"/>
              </a:rPr>
              <a:t>.</a:t>
            </a:r>
            <a:r>
              <a:rPr lang="en-US" sz="2000" b="1" dirty="0" smtClean="0"/>
              <a:t>What is equity?</a:t>
            </a:r>
          </a:p>
          <a:p>
            <a:r>
              <a:rPr lang="en-US" sz="1600" dirty="0">
                <a:latin typeface="BulletHolz" panose="020B0600000000000000" pitchFamily="34" charset="0"/>
              </a:rPr>
              <a:t>	</a:t>
            </a:r>
            <a:r>
              <a:rPr lang="en-US" sz="1600" dirty="0" smtClean="0">
                <a:latin typeface="BulletHolz" panose="020B0600000000000000" pitchFamily="34" charset="0"/>
              </a:rPr>
              <a:t>.</a:t>
            </a:r>
            <a:r>
              <a:rPr lang="en-US" sz="1600" dirty="0" smtClean="0"/>
              <a:t>Building principal: Fair and equal</a:t>
            </a:r>
          </a:p>
          <a:p>
            <a:r>
              <a:rPr lang="en-US" sz="1600" dirty="0">
                <a:latin typeface="BulletHolz" panose="020B0600000000000000" pitchFamily="34" charset="0"/>
              </a:rPr>
              <a:t>	</a:t>
            </a:r>
            <a:r>
              <a:rPr lang="en-US" sz="1600" dirty="0" smtClean="0">
                <a:latin typeface="BulletHolz" panose="020B0600000000000000" pitchFamily="34" charset="0"/>
              </a:rPr>
              <a:t>.</a:t>
            </a:r>
            <a:r>
              <a:rPr lang="en-US" sz="1600" dirty="0" smtClean="0"/>
              <a:t>Assistant principal: Fair opportunities for success for ALL students</a:t>
            </a:r>
            <a:endParaRPr lang="en-US" sz="1600" dirty="0" smtClean="0">
              <a:latin typeface="BulletHolz" panose="020B0600000000000000" pitchFamily="34" charset="0"/>
            </a:endParaRPr>
          </a:p>
          <a:p>
            <a:r>
              <a:rPr lang="en-US" sz="2000" dirty="0">
                <a:latin typeface="BulletHolz" panose="020B0600000000000000" pitchFamily="34" charset="0"/>
              </a:rPr>
              <a:t> </a:t>
            </a:r>
            <a:r>
              <a:rPr lang="en-US" sz="2000" dirty="0" smtClean="0">
                <a:latin typeface="BulletHolz" panose="020B0600000000000000" pitchFamily="34" charset="0"/>
              </a:rPr>
              <a:t>.</a:t>
            </a:r>
            <a:r>
              <a:rPr lang="en-US" sz="2000" b="1" dirty="0" smtClean="0"/>
              <a:t>What is systemic equity?</a:t>
            </a:r>
          </a:p>
          <a:p>
            <a:r>
              <a:rPr lang="en-US" sz="1600" dirty="0">
                <a:latin typeface="BulletHolz" panose="020B0600000000000000" pitchFamily="34" charset="0"/>
              </a:rPr>
              <a:t>	</a:t>
            </a:r>
            <a:r>
              <a:rPr lang="en-US" sz="1600" dirty="0" smtClean="0">
                <a:latin typeface="BulletHolz" panose="020B0600000000000000" pitchFamily="34" charset="0"/>
              </a:rPr>
              <a:t>.</a:t>
            </a:r>
            <a:r>
              <a:rPr lang="en-US" sz="1600" dirty="0" smtClean="0"/>
              <a:t>Building principal: Systems within the school are designed to provide 	   equal opportunities for all students.</a:t>
            </a:r>
          </a:p>
          <a:p>
            <a:r>
              <a:rPr lang="en-US" sz="1600" dirty="0">
                <a:latin typeface="BulletHolz" panose="020B0600000000000000" pitchFamily="34" charset="0"/>
              </a:rPr>
              <a:t>	</a:t>
            </a:r>
            <a:r>
              <a:rPr lang="en-US" sz="1600" dirty="0" smtClean="0">
                <a:latin typeface="BulletHolz" panose="020B0600000000000000" pitchFamily="34" charset="0"/>
              </a:rPr>
              <a:t>.</a:t>
            </a:r>
            <a:r>
              <a:rPr lang="en-US" sz="1600" dirty="0" smtClean="0"/>
              <a:t>Assistant principal: Not sure.  Systems that make up a school.</a:t>
            </a:r>
            <a:endParaRPr lang="en-US" sz="1600" dirty="0" smtClean="0">
              <a:latin typeface="BulletHolz" panose="020B0600000000000000" pitchFamily="34" charset="0"/>
            </a:endParaRPr>
          </a:p>
          <a:p>
            <a:r>
              <a:rPr lang="en-US" sz="2000" dirty="0" smtClean="0">
                <a:latin typeface="BulletHolz" panose="020B0600000000000000" pitchFamily="34" charset="0"/>
              </a:rPr>
              <a:t> </a:t>
            </a:r>
            <a:endParaRPr lang="en-US" sz="2000" dirty="0" smtClean="0"/>
          </a:p>
          <a:p>
            <a:endParaRPr lang="en-US" sz="2000" dirty="0" smtClean="0"/>
          </a:p>
          <a:p>
            <a:endParaRPr lang="en-US" sz="2000" dirty="0">
              <a:latin typeface="BulletHolz" panose="020B0600000000000000" pitchFamily="34" charset="0"/>
            </a:endParaRPr>
          </a:p>
        </p:txBody>
      </p:sp>
    </p:spTree>
    <p:extLst>
      <p:ext uri="{BB962C8B-B14F-4D97-AF65-F5344CB8AC3E}">
        <p14:creationId xmlns:p14="http://schemas.microsoft.com/office/powerpoint/2010/main" val="3863146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553460" cy="1737360"/>
          </a:xfrm>
        </p:spPr>
        <p:txBody>
          <a:bodyPr>
            <a:normAutofit/>
          </a:bodyPr>
          <a:lstStyle/>
          <a:p>
            <a:r>
              <a:rPr lang="en-US" sz="4000" dirty="0" smtClean="0"/>
              <a:t>3 year Plan</a:t>
            </a:r>
            <a:r>
              <a:rPr lang="en-US" sz="4000" dirty="0" smtClean="0">
                <a:latin typeface="BulletHolz" panose="020B0600000000000000" pitchFamily="34" charset="0"/>
              </a:rPr>
              <a:t>.</a:t>
            </a:r>
            <a:endParaRPr lang="en-US" sz="4000"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2018461323"/>
              </p:ext>
            </p:extLst>
          </p:nvPr>
        </p:nvGraphicFramePr>
        <p:xfrm>
          <a:off x="451853" y="647031"/>
          <a:ext cx="7459579" cy="5425440"/>
        </p:xfrm>
        <a:graphic>
          <a:graphicData uri="http://schemas.openxmlformats.org/drawingml/2006/table">
            <a:tbl>
              <a:tblPr firstRow="1" bandRow="1">
                <a:tableStyleId>{5940675A-B579-460E-94D1-54222C63F5DA}</a:tableStyleId>
              </a:tblPr>
              <a:tblGrid>
                <a:gridCol w="805447"/>
                <a:gridCol w="2218044"/>
                <a:gridCol w="2218044"/>
                <a:gridCol w="2218044"/>
              </a:tblGrid>
              <a:tr h="370840">
                <a:tc>
                  <a:txBody>
                    <a:bodyPr/>
                    <a:lstStyle/>
                    <a:p>
                      <a:pPr algn="ctr"/>
                      <a:r>
                        <a:rPr lang="en-US" sz="1400" b="1" dirty="0" smtClean="0">
                          <a:solidFill>
                            <a:schemeClr val="accent2"/>
                          </a:solidFill>
                        </a:rPr>
                        <a:t>Year </a:t>
                      </a:r>
                      <a:r>
                        <a:rPr lang="en-US" sz="1400" b="1" dirty="0" smtClean="0">
                          <a:solidFill>
                            <a:schemeClr val="accent2"/>
                          </a:solidFill>
                        </a:rPr>
                        <a:t>2</a:t>
                      </a:r>
                      <a:endParaRPr lang="en-US" sz="1400" b="1" dirty="0">
                        <a:solidFill>
                          <a:schemeClr val="accent2"/>
                        </a:solidFill>
                      </a:endParaRPr>
                    </a:p>
                  </a:txBody>
                  <a:tcPr/>
                </a:tc>
                <a:tc>
                  <a:txBody>
                    <a:bodyPr/>
                    <a:lstStyle/>
                    <a:p>
                      <a:r>
                        <a:rPr lang="en-US" sz="1400" b="1" dirty="0" smtClean="0">
                          <a:solidFill>
                            <a:schemeClr val="accent2"/>
                          </a:solidFill>
                        </a:rPr>
                        <a:t>What is to be accomplished?</a:t>
                      </a:r>
                    </a:p>
                    <a:p>
                      <a:r>
                        <a:rPr lang="en-US" sz="1400" dirty="0" smtClean="0">
                          <a:solidFill>
                            <a:schemeClr val="accent2"/>
                          </a:solidFill>
                        </a:rPr>
                        <a:t>During</a:t>
                      </a:r>
                      <a:r>
                        <a:rPr lang="en-US" sz="1400" baseline="0" dirty="0" smtClean="0">
                          <a:solidFill>
                            <a:schemeClr val="accent2"/>
                          </a:solidFill>
                        </a:rPr>
                        <a:t> professional development days at the beginning of the school year, have a refresher training for staff covering </a:t>
                      </a:r>
                      <a:r>
                        <a:rPr lang="en-US" sz="1400" dirty="0" smtClean="0">
                          <a:solidFill>
                            <a:schemeClr val="accent2"/>
                          </a:solidFill>
                        </a:rPr>
                        <a:t>PBIS for effective school wide implemented. </a:t>
                      </a:r>
                      <a:r>
                        <a:rPr lang="en-US" sz="1400" baseline="0" dirty="0" smtClean="0">
                          <a:solidFill>
                            <a:schemeClr val="accent2"/>
                          </a:solidFill>
                        </a:rPr>
                        <a:t> Continue with the Teacher </a:t>
                      </a:r>
                      <a:r>
                        <a:rPr lang="en-US" sz="1400" baseline="0" dirty="0" smtClean="0">
                          <a:solidFill>
                            <a:schemeClr val="accent2"/>
                          </a:solidFill>
                        </a:rPr>
                        <a:t>Mentoring program and student </a:t>
                      </a:r>
                      <a:r>
                        <a:rPr lang="en-US" sz="1400" baseline="0" dirty="0" smtClean="0">
                          <a:solidFill>
                            <a:schemeClr val="accent2"/>
                          </a:solidFill>
                        </a:rPr>
                        <a:t>Check </a:t>
                      </a:r>
                      <a:r>
                        <a:rPr lang="en-US" sz="1400" baseline="0" dirty="0" smtClean="0">
                          <a:solidFill>
                            <a:schemeClr val="accent2"/>
                          </a:solidFill>
                        </a:rPr>
                        <a:t>In/Check Out implemented building wide</a:t>
                      </a:r>
                      <a:r>
                        <a:rPr lang="en-US" sz="1400" baseline="0" dirty="0" smtClean="0">
                          <a:solidFill>
                            <a:schemeClr val="accent2"/>
                          </a:solidFill>
                        </a:rPr>
                        <a:t>.  Decide as a School Improvement Team if the Check In/Check Out program should be used with ALL students.</a:t>
                      </a:r>
                      <a:endParaRPr lang="en-US" sz="1400" dirty="0">
                        <a:solidFill>
                          <a:schemeClr val="accent2"/>
                        </a:solidFill>
                      </a:endParaRPr>
                    </a:p>
                  </a:txBody>
                  <a:tcPr/>
                </a:tc>
                <a:tc>
                  <a:txBody>
                    <a:bodyPr/>
                    <a:lstStyle/>
                    <a:p>
                      <a:r>
                        <a:rPr lang="en-US" sz="1400" b="1" dirty="0" smtClean="0">
                          <a:solidFill>
                            <a:schemeClr val="accent2"/>
                          </a:solidFill>
                        </a:rPr>
                        <a:t>Is</a:t>
                      </a:r>
                      <a:r>
                        <a:rPr lang="en-US" sz="1400" b="1" baseline="0" dirty="0" smtClean="0">
                          <a:solidFill>
                            <a:schemeClr val="accent2"/>
                          </a:solidFill>
                        </a:rPr>
                        <a:t> it working?</a:t>
                      </a:r>
                    </a:p>
                    <a:p>
                      <a:r>
                        <a:rPr lang="en-US" sz="1400" baseline="0" dirty="0" smtClean="0">
                          <a:solidFill>
                            <a:schemeClr val="accent2"/>
                          </a:solidFill>
                        </a:rPr>
                        <a:t>Data collection will continue for </a:t>
                      </a:r>
                      <a:r>
                        <a:rPr lang="en-US" sz="1400" baseline="0" dirty="0" smtClean="0">
                          <a:solidFill>
                            <a:schemeClr val="accent2"/>
                          </a:solidFill>
                        </a:rPr>
                        <a:t>the PBIS system with individual student punch cards.  Teachers/</a:t>
                      </a:r>
                      <a:r>
                        <a:rPr lang="en-US" sz="1400" baseline="0" dirty="0" err="1" smtClean="0">
                          <a:solidFill>
                            <a:schemeClr val="accent2"/>
                          </a:solidFill>
                        </a:rPr>
                        <a:t>ed</a:t>
                      </a:r>
                      <a:r>
                        <a:rPr lang="en-US" sz="1400" baseline="0" dirty="0" smtClean="0">
                          <a:solidFill>
                            <a:schemeClr val="accent2"/>
                          </a:solidFill>
                        </a:rPr>
                        <a:t> assistants will also record data.</a:t>
                      </a:r>
                    </a:p>
                    <a:p>
                      <a:r>
                        <a:rPr lang="en-US" sz="1400" baseline="0" dirty="0" smtClean="0">
                          <a:solidFill>
                            <a:schemeClr val="accent2"/>
                          </a:solidFill>
                        </a:rPr>
                        <a:t>Teacher mentoring program will be surveyed quarterly to gage the effectiveness.  Check In/Check Out mentors will </a:t>
                      </a:r>
                      <a:r>
                        <a:rPr lang="en-US" sz="1400" baseline="0" dirty="0" smtClean="0">
                          <a:solidFill>
                            <a:schemeClr val="accent2"/>
                          </a:solidFill>
                        </a:rPr>
                        <a:t>meet with </a:t>
                      </a:r>
                      <a:r>
                        <a:rPr lang="en-US" sz="1400" baseline="0" dirty="0" smtClean="0">
                          <a:solidFill>
                            <a:schemeClr val="accent2"/>
                          </a:solidFill>
                        </a:rPr>
                        <a:t>mentees </a:t>
                      </a:r>
                      <a:r>
                        <a:rPr lang="en-US" sz="1400" baseline="0" dirty="0" smtClean="0">
                          <a:solidFill>
                            <a:schemeClr val="accent2"/>
                          </a:solidFill>
                        </a:rPr>
                        <a:t>at 3 “check ins” daily: Breakfast, Lunch, and Dismissal.  The program will use a progress monitoring  tool at each “check in” based on a rating scale.  All data will be collected to determine the next steps.</a:t>
                      </a:r>
                      <a:endParaRPr lang="en-US" sz="1400" baseline="0" dirty="0" smtClean="0">
                        <a:solidFill>
                          <a:schemeClr val="accent2"/>
                        </a:solidFill>
                      </a:endParaRPr>
                    </a:p>
                    <a:p>
                      <a:endParaRPr lang="en-US" sz="1400" dirty="0">
                        <a:solidFill>
                          <a:schemeClr val="accent2"/>
                        </a:solidFill>
                      </a:endParaRPr>
                    </a:p>
                  </a:txBody>
                  <a:tcPr/>
                </a:tc>
                <a:tc>
                  <a:txBody>
                    <a:bodyPr/>
                    <a:lstStyle/>
                    <a:p>
                      <a:r>
                        <a:rPr lang="en-US" sz="1400" b="1" dirty="0" smtClean="0">
                          <a:solidFill>
                            <a:schemeClr val="accent2"/>
                          </a:solidFill>
                        </a:rPr>
                        <a:t>Carried out by</a:t>
                      </a:r>
                      <a:r>
                        <a:rPr lang="en-US" sz="1400" b="1" dirty="0" smtClean="0">
                          <a:solidFill>
                            <a:schemeClr val="accent2"/>
                          </a:solidFill>
                        </a:rPr>
                        <a:t>?</a:t>
                      </a:r>
                    </a:p>
                    <a:p>
                      <a:r>
                        <a:rPr lang="en-US" sz="1400" b="0" dirty="0" smtClean="0">
                          <a:solidFill>
                            <a:schemeClr val="accent2"/>
                          </a:solidFill>
                        </a:rPr>
                        <a:t>ALL staff, lead</a:t>
                      </a:r>
                      <a:r>
                        <a:rPr lang="en-US" sz="1400" b="0" baseline="0" dirty="0" smtClean="0">
                          <a:solidFill>
                            <a:schemeClr val="accent2"/>
                          </a:solidFill>
                        </a:rPr>
                        <a:t> teachers/mentors, Leadership Team, Building Principal, Assistant Principal</a:t>
                      </a:r>
                      <a:endParaRPr lang="en-US" sz="1400" b="0" dirty="0">
                        <a:solidFill>
                          <a:schemeClr val="accent2"/>
                        </a:solidFill>
                      </a:endParaRPr>
                    </a:p>
                  </a:txBody>
                  <a:tcPr/>
                </a:tc>
              </a:tr>
            </a:tbl>
          </a:graphicData>
        </a:graphic>
      </p:graphicFrame>
      <p:sp>
        <p:nvSpPr>
          <p:cNvPr id="4" name="Text Placeholder 3"/>
          <p:cNvSpPr>
            <a:spLocks noGrp="1"/>
          </p:cNvSpPr>
          <p:nvPr>
            <p:ph type="body" sz="half" idx="2"/>
          </p:nvPr>
        </p:nvSpPr>
        <p:spPr/>
        <p:txBody>
          <a:bodyPr>
            <a:normAutofit/>
          </a:bodyPr>
          <a:lstStyle/>
          <a:p>
            <a:r>
              <a:rPr lang="en-US" sz="2800" dirty="0" smtClean="0">
                <a:latin typeface="BulletHolz" panose="020B0600000000000000" pitchFamily="34" charset="0"/>
              </a:rPr>
              <a:t>.</a:t>
            </a:r>
            <a:r>
              <a:rPr lang="en-US" sz="2800" b="1" dirty="0" smtClean="0"/>
              <a:t>Year 2</a:t>
            </a:r>
            <a:endParaRPr lang="en-US" sz="2800" dirty="0">
              <a:latin typeface="BulletHolz" panose="020B0600000000000000" pitchFamily="34" charset="0"/>
            </a:endParaRPr>
          </a:p>
        </p:txBody>
      </p:sp>
    </p:spTree>
    <p:extLst>
      <p:ext uri="{BB962C8B-B14F-4D97-AF65-F5344CB8AC3E}">
        <p14:creationId xmlns:p14="http://schemas.microsoft.com/office/powerpoint/2010/main" val="3744462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553460" cy="1737360"/>
          </a:xfrm>
        </p:spPr>
        <p:txBody>
          <a:bodyPr>
            <a:normAutofit/>
          </a:bodyPr>
          <a:lstStyle/>
          <a:p>
            <a:r>
              <a:rPr lang="en-US" sz="4000" dirty="0" smtClean="0"/>
              <a:t>3 year Plan</a:t>
            </a:r>
            <a:r>
              <a:rPr lang="en-US" sz="4000" dirty="0" smtClean="0">
                <a:latin typeface="BulletHolz" panose="020B0600000000000000" pitchFamily="34" charset="0"/>
              </a:rPr>
              <a:t>.</a:t>
            </a:r>
            <a:endParaRPr lang="en-US" sz="4000"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3646235769"/>
              </p:ext>
            </p:extLst>
          </p:nvPr>
        </p:nvGraphicFramePr>
        <p:xfrm>
          <a:off x="426453" y="659731"/>
          <a:ext cx="7459579" cy="5425440"/>
        </p:xfrm>
        <a:graphic>
          <a:graphicData uri="http://schemas.openxmlformats.org/drawingml/2006/table">
            <a:tbl>
              <a:tblPr firstRow="1" bandRow="1">
                <a:tableStyleId>{5940675A-B579-460E-94D1-54222C63F5DA}</a:tableStyleId>
              </a:tblPr>
              <a:tblGrid>
                <a:gridCol w="805447"/>
                <a:gridCol w="2218044"/>
                <a:gridCol w="2218044"/>
                <a:gridCol w="2218044"/>
              </a:tblGrid>
              <a:tr h="370840">
                <a:tc>
                  <a:txBody>
                    <a:bodyPr/>
                    <a:lstStyle/>
                    <a:p>
                      <a:pPr algn="ctr"/>
                      <a:r>
                        <a:rPr lang="en-US" sz="1400" b="1" dirty="0" smtClean="0">
                          <a:solidFill>
                            <a:schemeClr val="accent2"/>
                          </a:solidFill>
                        </a:rPr>
                        <a:t>Year </a:t>
                      </a:r>
                      <a:r>
                        <a:rPr lang="en-US" sz="1400" b="1" dirty="0" smtClean="0">
                          <a:solidFill>
                            <a:schemeClr val="accent2"/>
                          </a:solidFill>
                        </a:rPr>
                        <a:t>3</a:t>
                      </a:r>
                      <a:endParaRPr lang="en-US" sz="1400" b="1" dirty="0">
                        <a:solidFill>
                          <a:schemeClr val="accent2"/>
                        </a:solidFill>
                      </a:endParaRPr>
                    </a:p>
                  </a:txBody>
                  <a:tcPr/>
                </a:tc>
                <a:tc>
                  <a:txBody>
                    <a:bodyPr/>
                    <a:lstStyle/>
                    <a:p>
                      <a:r>
                        <a:rPr lang="en-US" sz="1400" b="1" dirty="0" smtClean="0">
                          <a:solidFill>
                            <a:schemeClr val="accent2"/>
                          </a:solidFill>
                        </a:rPr>
                        <a:t>What is to be accomplished?</a:t>
                      </a:r>
                    </a:p>
                    <a:p>
                      <a:r>
                        <a:rPr lang="en-US" sz="1400" dirty="0" smtClean="0">
                          <a:solidFill>
                            <a:schemeClr val="accent2"/>
                          </a:solidFill>
                        </a:rPr>
                        <a:t>During</a:t>
                      </a:r>
                      <a:r>
                        <a:rPr lang="en-US" sz="1400" baseline="0" dirty="0" smtClean="0">
                          <a:solidFill>
                            <a:schemeClr val="accent2"/>
                          </a:solidFill>
                        </a:rPr>
                        <a:t> professional development days at the beginning of the school year, have a refresher training for staff covering </a:t>
                      </a:r>
                      <a:r>
                        <a:rPr lang="en-US" sz="1400" dirty="0" smtClean="0">
                          <a:solidFill>
                            <a:schemeClr val="accent2"/>
                          </a:solidFill>
                        </a:rPr>
                        <a:t>PBIS for effective school wide implemented. Discuss what incentives</a:t>
                      </a:r>
                      <a:r>
                        <a:rPr lang="en-US" sz="1400" baseline="0" dirty="0" smtClean="0">
                          <a:solidFill>
                            <a:schemeClr val="accent2"/>
                          </a:solidFill>
                        </a:rPr>
                        <a:t> will motivate students. Teacher </a:t>
                      </a:r>
                      <a:r>
                        <a:rPr lang="en-US" sz="1400" baseline="0" dirty="0" smtClean="0">
                          <a:solidFill>
                            <a:schemeClr val="accent2"/>
                          </a:solidFill>
                        </a:rPr>
                        <a:t>Mentoring program and student check In/Check Out implemented building </a:t>
                      </a:r>
                      <a:r>
                        <a:rPr lang="en-US" sz="1400" baseline="0" dirty="0" smtClean="0">
                          <a:solidFill>
                            <a:schemeClr val="accent2"/>
                          </a:solidFill>
                        </a:rPr>
                        <a:t>wide.</a:t>
                      </a:r>
                      <a:endParaRPr lang="en-US" sz="1400" dirty="0">
                        <a:solidFill>
                          <a:schemeClr val="accent2"/>
                        </a:solidFill>
                      </a:endParaRPr>
                    </a:p>
                  </a:txBody>
                  <a:tcPr/>
                </a:tc>
                <a:tc>
                  <a:txBody>
                    <a:bodyPr/>
                    <a:lstStyle/>
                    <a:p>
                      <a:r>
                        <a:rPr lang="en-US" sz="1400" b="1" dirty="0" smtClean="0">
                          <a:solidFill>
                            <a:schemeClr val="accent2"/>
                          </a:solidFill>
                        </a:rPr>
                        <a:t>Is</a:t>
                      </a:r>
                      <a:r>
                        <a:rPr lang="en-US" sz="1400" b="1" baseline="0" dirty="0" smtClean="0">
                          <a:solidFill>
                            <a:schemeClr val="accent2"/>
                          </a:solidFill>
                        </a:rPr>
                        <a:t> it working?</a:t>
                      </a:r>
                    </a:p>
                    <a:p>
                      <a:r>
                        <a:rPr lang="en-US" sz="1400" baseline="0" dirty="0" smtClean="0">
                          <a:solidFill>
                            <a:schemeClr val="accent2"/>
                          </a:solidFill>
                        </a:rPr>
                        <a:t>Data collection will continue for the PBIS system with individual student punch cards.  Teachers/</a:t>
                      </a:r>
                      <a:r>
                        <a:rPr lang="en-US" sz="1400" baseline="0" dirty="0" err="1" smtClean="0">
                          <a:solidFill>
                            <a:schemeClr val="accent2"/>
                          </a:solidFill>
                        </a:rPr>
                        <a:t>ed</a:t>
                      </a:r>
                      <a:r>
                        <a:rPr lang="en-US" sz="1400" baseline="0" dirty="0" smtClean="0">
                          <a:solidFill>
                            <a:schemeClr val="accent2"/>
                          </a:solidFill>
                        </a:rPr>
                        <a:t> assistants will also record data.</a:t>
                      </a:r>
                    </a:p>
                    <a:p>
                      <a:r>
                        <a:rPr lang="en-US" sz="1400" baseline="0" dirty="0" smtClean="0">
                          <a:solidFill>
                            <a:schemeClr val="accent2"/>
                          </a:solidFill>
                        </a:rPr>
                        <a:t>Teacher mentoring program will be surveyed quarterly to gage the effectiveness. Check </a:t>
                      </a:r>
                      <a:r>
                        <a:rPr lang="en-US" sz="1400" baseline="0" dirty="0" smtClean="0">
                          <a:solidFill>
                            <a:schemeClr val="accent2"/>
                          </a:solidFill>
                        </a:rPr>
                        <a:t>In/Check Out mentors will </a:t>
                      </a:r>
                      <a:r>
                        <a:rPr lang="en-US" sz="1400" baseline="0" dirty="0" smtClean="0">
                          <a:solidFill>
                            <a:schemeClr val="accent2"/>
                          </a:solidFill>
                        </a:rPr>
                        <a:t>meet with </a:t>
                      </a:r>
                      <a:r>
                        <a:rPr lang="en-US" sz="1400" baseline="0" dirty="0" smtClean="0">
                          <a:solidFill>
                            <a:schemeClr val="accent2"/>
                          </a:solidFill>
                        </a:rPr>
                        <a:t>mentees </a:t>
                      </a:r>
                      <a:r>
                        <a:rPr lang="en-US" sz="1400" baseline="0" dirty="0" smtClean="0">
                          <a:solidFill>
                            <a:schemeClr val="accent2"/>
                          </a:solidFill>
                        </a:rPr>
                        <a:t>at 3 “check ins” daily: Breakfast, Lunch, and Dismissal.  The program will use a progress monitoring  tool at each “check in” based on a rating scale.  All data will be collected to determine the next steps.</a:t>
                      </a:r>
                      <a:endParaRPr lang="en-US" sz="1400" baseline="0" dirty="0" smtClean="0">
                        <a:solidFill>
                          <a:schemeClr val="accent2"/>
                        </a:solidFill>
                      </a:endParaRPr>
                    </a:p>
                    <a:p>
                      <a:endParaRPr lang="en-US" sz="1400" dirty="0">
                        <a:solidFill>
                          <a:schemeClr val="accent2"/>
                        </a:solidFill>
                      </a:endParaRPr>
                    </a:p>
                  </a:txBody>
                  <a:tcPr/>
                </a:tc>
                <a:tc>
                  <a:txBody>
                    <a:bodyPr/>
                    <a:lstStyle/>
                    <a:p>
                      <a:r>
                        <a:rPr lang="en-US" sz="1400" b="1" dirty="0" smtClean="0">
                          <a:solidFill>
                            <a:schemeClr val="accent2"/>
                          </a:solidFill>
                        </a:rPr>
                        <a:t>Carried out by</a:t>
                      </a:r>
                      <a:r>
                        <a:rPr lang="en-US" sz="1400" b="1" dirty="0" smtClean="0">
                          <a:solidFill>
                            <a:schemeClr val="accent2"/>
                          </a:solidFill>
                        </a:rPr>
                        <a:t>?</a:t>
                      </a:r>
                    </a:p>
                    <a:p>
                      <a:r>
                        <a:rPr lang="en-US" sz="1400" b="0" dirty="0" smtClean="0">
                          <a:solidFill>
                            <a:schemeClr val="accent2"/>
                          </a:solidFill>
                        </a:rPr>
                        <a:t>ALL staff, lead</a:t>
                      </a:r>
                      <a:r>
                        <a:rPr lang="en-US" sz="1400" b="0" baseline="0" dirty="0" smtClean="0">
                          <a:solidFill>
                            <a:schemeClr val="accent2"/>
                          </a:solidFill>
                        </a:rPr>
                        <a:t> teachers/mentors, Leadership Team, Building Principal, Assistant Principal</a:t>
                      </a:r>
                      <a:endParaRPr lang="en-US" sz="1400" b="0" dirty="0">
                        <a:solidFill>
                          <a:schemeClr val="accent2"/>
                        </a:solidFill>
                      </a:endParaRPr>
                    </a:p>
                  </a:txBody>
                  <a:tcPr/>
                </a:tc>
              </a:tr>
            </a:tbl>
          </a:graphicData>
        </a:graphic>
      </p:graphicFrame>
      <p:sp>
        <p:nvSpPr>
          <p:cNvPr id="4" name="Text Placeholder 3"/>
          <p:cNvSpPr>
            <a:spLocks noGrp="1"/>
          </p:cNvSpPr>
          <p:nvPr>
            <p:ph type="body" sz="half" idx="2"/>
          </p:nvPr>
        </p:nvSpPr>
        <p:spPr/>
        <p:txBody>
          <a:bodyPr>
            <a:normAutofit/>
          </a:bodyPr>
          <a:lstStyle/>
          <a:p>
            <a:r>
              <a:rPr lang="en-US" sz="2800" dirty="0" smtClean="0">
                <a:latin typeface="BulletHolz" panose="020B0600000000000000" pitchFamily="34" charset="0"/>
              </a:rPr>
              <a:t>.</a:t>
            </a:r>
            <a:r>
              <a:rPr lang="en-US" sz="2800" b="1" dirty="0" smtClean="0"/>
              <a:t>Year 3</a:t>
            </a:r>
            <a:endParaRPr lang="en-US" sz="2800" dirty="0">
              <a:latin typeface="BulletHolz" panose="020B0600000000000000" pitchFamily="34" charset="0"/>
            </a:endParaRPr>
          </a:p>
        </p:txBody>
      </p:sp>
    </p:spTree>
    <p:extLst>
      <p:ext uri="{BB962C8B-B14F-4D97-AF65-F5344CB8AC3E}">
        <p14:creationId xmlns:p14="http://schemas.microsoft.com/office/powerpoint/2010/main" val="9698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642360" cy="1737360"/>
          </a:xfrm>
        </p:spPr>
        <p:txBody>
          <a:bodyPr>
            <a:normAutofit/>
          </a:bodyPr>
          <a:lstStyle/>
          <a:p>
            <a:r>
              <a:rPr lang="en-US" sz="4000" dirty="0" smtClean="0"/>
              <a:t>Documentation of Presentation</a:t>
            </a:r>
            <a:r>
              <a:rPr lang="en-US" sz="4000" b="0" dirty="0" smtClean="0">
                <a:latin typeface="BulletHolz" panose="020B0600000000000000" pitchFamily="34" charset="0"/>
              </a:rPr>
              <a:t>.</a:t>
            </a:r>
            <a:endParaRPr lang="en-US" sz="40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85000" lnSpcReduction="10000"/>
          </a:bodyPr>
          <a:lstStyle/>
          <a:p>
            <a:r>
              <a:rPr lang="en-US" sz="2400" dirty="0" smtClean="0">
                <a:latin typeface="BulletHolz" panose="020B0600000000000000" pitchFamily="34" charset="0"/>
              </a:rPr>
              <a:t>.</a:t>
            </a:r>
            <a:r>
              <a:rPr lang="en-US" sz="2400" b="1" dirty="0" smtClean="0"/>
              <a:t>Equity Audit was presented Monday November 23.  </a:t>
            </a:r>
          </a:p>
          <a:p>
            <a:r>
              <a:rPr lang="en-US" sz="2400" dirty="0" smtClean="0">
                <a:latin typeface="BulletHolz" panose="020B0600000000000000" pitchFamily="34" charset="0"/>
              </a:rPr>
              <a:t>.</a:t>
            </a:r>
            <a:r>
              <a:rPr lang="en-US" sz="2400" b="1" dirty="0" smtClean="0"/>
              <a:t>Out of the 9 members of the Equity Audit Team, only 4 attended.</a:t>
            </a:r>
          </a:p>
          <a:p>
            <a:r>
              <a:rPr lang="en-US" sz="2400" dirty="0" smtClean="0">
                <a:latin typeface="BulletHolz" panose="020B0600000000000000" pitchFamily="34" charset="0"/>
              </a:rPr>
              <a:t>.</a:t>
            </a:r>
            <a:r>
              <a:rPr lang="en-US" sz="2400" b="1" dirty="0" smtClean="0"/>
              <a:t>The Equity Audit will be viewed at December’s SIP monthly meeting.</a:t>
            </a:r>
            <a:endParaRPr lang="en-US" sz="2400" dirty="0">
              <a:latin typeface="BulletHolz" panose="020B0600000000000000"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147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881063"/>
            <a:ext cx="2619767" cy="358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512"/>
            <a:ext cx="3048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862" y="787400"/>
            <a:ext cx="2944938" cy="368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567" y="2675731"/>
            <a:ext cx="2820086" cy="418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312" y="1999456"/>
            <a:ext cx="24955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8060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642360" cy="1737360"/>
          </a:xfrm>
        </p:spPr>
        <p:txBody>
          <a:bodyPr>
            <a:normAutofit/>
          </a:bodyPr>
          <a:lstStyle/>
          <a:p>
            <a:r>
              <a:rPr lang="en-US" sz="4000" dirty="0" smtClean="0"/>
              <a:t>Documentation of Presentation</a:t>
            </a:r>
            <a:r>
              <a:rPr lang="en-US" sz="4000" b="0" dirty="0" smtClean="0">
                <a:latin typeface="BulletHolz" panose="020B0600000000000000" pitchFamily="34" charset="0"/>
              </a:rPr>
              <a:t>.</a:t>
            </a:r>
            <a:endParaRPr lang="en-US" sz="40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85000" lnSpcReduction="10000"/>
          </a:bodyPr>
          <a:lstStyle/>
          <a:p>
            <a:r>
              <a:rPr lang="en-US" sz="2400" dirty="0" smtClean="0">
                <a:latin typeface="BulletHolz" panose="020B0600000000000000" pitchFamily="34" charset="0"/>
              </a:rPr>
              <a:t>.</a:t>
            </a:r>
            <a:r>
              <a:rPr lang="en-US" sz="2400" b="1" dirty="0" smtClean="0"/>
              <a:t>Equity Audit was presented Monday November 23.  </a:t>
            </a:r>
          </a:p>
          <a:p>
            <a:r>
              <a:rPr lang="en-US" sz="2400" dirty="0" smtClean="0">
                <a:latin typeface="BulletHolz" panose="020B0600000000000000" pitchFamily="34" charset="0"/>
              </a:rPr>
              <a:t>.</a:t>
            </a:r>
            <a:r>
              <a:rPr lang="en-US" sz="2400" b="1" dirty="0" smtClean="0"/>
              <a:t>Out of the 9 members of the Equity Audit Team, only 4 attended.</a:t>
            </a:r>
          </a:p>
          <a:p>
            <a:r>
              <a:rPr lang="en-US" sz="2400" dirty="0" smtClean="0">
                <a:latin typeface="BulletHolz" panose="020B0600000000000000" pitchFamily="34" charset="0"/>
              </a:rPr>
              <a:t>.</a:t>
            </a:r>
            <a:r>
              <a:rPr lang="en-US" sz="2400" b="1" dirty="0" smtClean="0"/>
              <a:t>The Equity Audit will be viewed at December’s SIP monthly meeting.</a:t>
            </a:r>
            <a:endParaRPr lang="en-US" sz="2400" dirty="0">
              <a:latin typeface="BulletHolz" panose="020B0600000000000000"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08000"/>
            <a:ext cx="40671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175" y="1562099"/>
            <a:ext cx="4124325"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8" y="4043362"/>
            <a:ext cx="5527995" cy="120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600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a:t>
            </a:r>
            <a:endParaRPr lang="en-US" dirty="0"/>
          </a:p>
        </p:txBody>
      </p:sp>
      <p:sp>
        <p:nvSpPr>
          <p:cNvPr id="3" name="Text Placeholder 2"/>
          <p:cNvSpPr>
            <a:spLocks noGrp="1"/>
          </p:cNvSpPr>
          <p:nvPr>
            <p:ph type="body" idx="1"/>
          </p:nvPr>
        </p:nvSpPr>
        <p:spPr/>
        <p:txBody>
          <a:bodyPr/>
          <a:lstStyle/>
          <a:p>
            <a:r>
              <a:rPr lang="en-US" b="1" dirty="0" smtClean="0">
                <a:solidFill>
                  <a:schemeClr val="accent2"/>
                </a:solidFill>
              </a:rPr>
              <a:t>Written Reflection on Educational Equity in Schools</a:t>
            </a:r>
            <a:endParaRPr lang="en-US" b="1" dirty="0">
              <a:solidFill>
                <a:schemeClr val="accent2"/>
              </a:solidFill>
            </a:endParaRPr>
          </a:p>
        </p:txBody>
      </p:sp>
    </p:spTree>
    <p:extLst>
      <p:ext uri="{BB962C8B-B14F-4D97-AF65-F5344CB8AC3E}">
        <p14:creationId xmlns:p14="http://schemas.microsoft.com/office/powerpoint/2010/main" val="26181477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0" y="0"/>
            <a:ext cx="8303740" cy="6858000"/>
          </a:xfrm>
        </p:spPr>
      </p:sp>
      <p:sp>
        <p:nvSpPr>
          <p:cNvPr id="4" name="Text Placeholder 3"/>
          <p:cNvSpPr>
            <a:spLocks noGrp="1"/>
          </p:cNvSpPr>
          <p:nvPr>
            <p:ph type="body" sz="half" idx="2"/>
          </p:nvPr>
        </p:nvSpPr>
        <p:spPr/>
        <p:txBody>
          <a:bodyPr/>
          <a:lstStyle/>
          <a:p>
            <a:endParaRPr lang="en-US"/>
          </a:p>
        </p:txBody>
      </p:sp>
      <p:sp>
        <p:nvSpPr>
          <p:cNvPr id="6" name="Rectangle 5"/>
          <p:cNvSpPr/>
          <p:nvPr/>
        </p:nvSpPr>
        <p:spPr>
          <a:xfrm>
            <a:off x="876300" y="1600199"/>
            <a:ext cx="7467600" cy="2154436"/>
          </a:xfrm>
          <a:prstGeom prst="rect">
            <a:avLst/>
          </a:prstGeom>
        </p:spPr>
        <p:txBody>
          <a:bodyPr wrap="square">
            <a:spAutoFit/>
          </a:bodyPr>
          <a:lstStyle/>
          <a:p>
            <a:r>
              <a:rPr lang="en-US" sz="4400" b="1" dirty="0">
                <a:solidFill>
                  <a:schemeClr val="accent2"/>
                </a:solidFill>
                <a:effectLst>
                  <a:outerShdw blurRad="38100" dist="38100" dir="2700000" algn="tl">
                    <a:srgbClr val="000000">
                      <a:alpha val="43137"/>
                    </a:srgbClr>
                  </a:outerShdw>
                </a:effectLst>
              </a:rPr>
              <a:t>Focus</a:t>
            </a:r>
            <a:r>
              <a:rPr lang="en-US" sz="4400" b="1" dirty="0" smtClean="0">
                <a:solidFill>
                  <a:schemeClr val="accent2"/>
                </a:solidFill>
                <a:effectLst>
                  <a:outerShdw blurRad="38100" dist="38100" dir="2700000" algn="tl">
                    <a:srgbClr val="000000">
                      <a:alpha val="43137"/>
                    </a:srgbClr>
                  </a:outerShdw>
                </a:effectLst>
              </a:rPr>
              <a:t>:</a:t>
            </a:r>
          </a:p>
          <a:p>
            <a:endParaRPr lang="en-US" b="1" dirty="0">
              <a:solidFill>
                <a:schemeClr val="accent2"/>
              </a:solidFill>
              <a:effectLst>
                <a:outerShdw blurRad="38100" dist="38100" dir="2700000" algn="tl">
                  <a:srgbClr val="000000">
                    <a:alpha val="43137"/>
                  </a:srgbClr>
                </a:outerShdw>
              </a:effectLst>
            </a:endParaRPr>
          </a:p>
          <a:p>
            <a:r>
              <a:rPr lang="en-US" sz="3600" dirty="0" smtClean="0">
                <a:solidFill>
                  <a:schemeClr val="accent2"/>
                </a:solidFill>
                <a:latin typeface="BulletHolz" panose="020B0600000000000000" pitchFamily="34" charset="0"/>
              </a:rPr>
              <a:t>.</a:t>
            </a:r>
            <a:r>
              <a:rPr lang="en-US" sz="3600" b="1" dirty="0" smtClean="0">
                <a:solidFill>
                  <a:schemeClr val="accent2"/>
                </a:solidFill>
              </a:rPr>
              <a:t>Written Reflection</a:t>
            </a:r>
            <a:endParaRPr lang="en-US" sz="1600" b="1" dirty="0" smtClean="0">
              <a:solidFill>
                <a:schemeClr val="accent2"/>
              </a:solidFill>
            </a:endParaRPr>
          </a:p>
          <a:p>
            <a:endParaRPr lang="en-US" sz="3600" dirty="0">
              <a:solidFill>
                <a:schemeClr val="accent2"/>
              </a:solidFill>
            </a:endParaRPr>
          </a:p>
        </p:txBody>
      </p:sp>
    </p:spTree>
    <p:extLst>
      <p:ext uri="{BB962C8B-B14F-4D97-AF65-F5344CB8AC3E}">
        <p14:creationId xmlns:p14="http://schemas.microsoft.com/office/powerpoint/2010/main" val="2162651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431800" y="375841"/>
            <a:ext cx="7531100" cy="5632311"/>
          </a:xfrm>
          <a:prstGeom prst="rect">
            <a:avLst/>
          </a:prstGeom>
        </p:spPr>
        <p:txBody>
          <a:bodyPr wrap="square">
            <a:spAutoFit/>
          </a:bodyPr>
          <a:lstStyle/>
          <a:p>
            <a:pPr marL="342900" indent="-342900">
              <a:buAutoNum type="arabicPeriod"/>
            </a:pPr>
            <a:r>
              <a:rPr lang="en-US" b="1" dirty="0" smtClean="0">
                <a:solidFill>
                  <a:schemeClr val="accent2"/>
                </a:solidFill>
              </a:rPr>
              <a:t>To what extent did this equity project increase consciousness about equity in schools for team members? Part A</a:t>
            </a:r>
            <a:br>
              <a:rPr lang="en-US" b="1" dirty="0" smtClean="0">
                <a:solidFill>
                  <a:schemeClr val="accent2"/>
                </a:solidFill>
              </a:rPr>
            </a:br>
            <a:endParaRPr lang="en-US" b="1" dirty="0" smtClean="0">
              <a:solidFill>
                <a:schemeClr val="accent2"/>
              </a:solidFill>
            </a:endParaRPr>
          </a:p>
          <a:p>
            <a:r>
              <a:rPr lang="en-US" b="1" dirty="0" smtClean="0">
                <a:solidFill>
                  <a:schemeClr val="accent2"/>
                </a:solidFill>
              </a:rPr>
              <a:t>I have learned that people can be on many stages in equity consciousness and the discussion must continue.  </a:t>
            </a:r>
            <a:r>
              <a:rPr lang="en-US" b="1" dirty="0" smtClean="0">
                <a:solidFill>
                  <a:schemeClr val="accent2"/>
                </a:solidFill>
              </a:rPr>
              <a:t>All of the team asked to serve on this project at first had minimal understanding what equity or systematic equity were and how each impact students.  </a:t>
            </a:r>
            <a:r>
              <a:rPr lang="en-US" b="1" dirty="0" err="1" smtClean="0">
                <a:solidFill>
                  <a:schemeClr val="accent2"/>
                </a:solidFill>
              </a:rPr>
              <a:t>Skrla</a:t>
            </a:r>
            <a:r>
              <a:rPr lang="en-US" b="1" dirty="0" smtClean="0">
                <a:solidFill>
                  <a:schemeClr val="accent2"/>
                </a:solidFill>
              </a:rPr>
              <a:t> et al. (2009) best describe what it means to increase consciousness  about equity in schools, “By </a:t>
            </a:r>
            <a:r>
              <a:rPr lang="en-US" b="1" dirty="0">
                <a:solidFill>
                  <a:schemeClr val="accent2"/>
                </a:solidFill>
              </a:rPr>
              <a:t>equity consciousness we mean that teachers are aware of, accept and act on four central beliefs: 1. That all children (except only a very small percentage, e.g. those with profound disabilities) are capable of high levels of academic success. 2. That all children means all, regardless of a child’s race, social class, gender, sexual orientation, learning differences, culture, language, religion and so on. 3.  That adults in schools are primarily responsible for student learning. 4. That traditional school practices may work for some students but are not working for all children.  Therefore, if we are going to eliminate the achievement gap, it requires a change in </a:t>
            </a:r>
            <a:r>
              <a:rPr lang="en-US" b="1" dirty="0" smtClean="0">
                <a:solidFill>
                  <a:schemeClr val="accent2"/>
                </a:solidFill>
              </a:rPr>
              <a:t>practices</a:t>
            </a:r>
            <a:r>
              <a:rPr lang="en-US" b="1" dirty="0">
                <a:solidFill>
                  <a:schemeClr val="accent2"/>
                </a:solidFill>
              </a:rPr>
              <a:t> </a:t>
            </a:r>
            <a:r>
              <a:rPr lang="en-US" b="1" dirty="0" smtClean="0">
                <a:solidFill>
                  <a:schemeClr val="accent2"/>
                </a:solidFill>
              </a:rPr>
              <a:t>.”(p. 83)</a:t>
            </a:r>
            <a:endParaRPr lang="en-US" b="1" dirty="0">
              <a:solidFill>
                <a:schemeClr val="accent2"/>
              </a:solidFill>
            </a:endParaRPr>
          </a:p>
        </p:txBody>
      </p:sp>
    </p:spTree>
    <p:extLst>
      <p:ext uri="{BB962C8B-B14F-4D97-AF65-F5344CB8AC3E}">
        <p14:creationId xmlns:p14="http://schemas.microsoft.com/office/powerpoint/2010/main" val="13991850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431800" y="375841"/>
            <a:ext cx="7531100" cy="7017306"/>
          </a:xfrm>
          <a:prstGeom prst="rect">
            <a:avLst/>
          </a:prstGeom>
        </p:spPr>
        <p:txBody>
          <a:bodyPr wrap="square">
            <a:spAutoFit/>
          </a:bodyPr>
          <a:lstStyle/>
          <a:p>
            <a:pPr marL="342900" indent="-342900">
              <a:buFont typeface="+mj-lt"/>
              <a:buAutoNum type="arabicPeriod"/>
            </a:pPr>
            <a:r>
              <a:rPr lang="en-US" b="1" dirty="0">
                <a:solidFill>
                  <a:schemeClr val="accent2"/>
                </a:solidFill>
              </a:rPr>
              <a:t>To what extent did this equity audit project increase consciousness about equity in schools for you as an aspiring leader</a:t>
            </a:r>
            <a:r>
              <a:rPr lang="en-US" b="1" dirty="0" smtClean="0">
                <a:solidFill>
                  <a:schemeClr val="accent2"/>
                </a:solidFill>
              </a:rPr>
              <a:t>? Part B</a:t>
            </a:r>
            <a:r>
              <a:rPr lang="en-US" b="1" dirty="0" smtClean="0">
                <a:solidFill>
                  <a:schemeClr val="accent2"/>
                </a:solidFill>
              </a:rPr>
              <a:t/>
            </a:r>
            <a:br>
              <a:rPr lang="en-US" b="1" dirty="0" smtClean="0">
                <a:solidFill>
                  <a:schemeClr val="accent2"/>
                </a:solidFill>
              </a:rPr>
            </a:br>
            <a:endParaRPr lang="en-US" b="1" dirty="0" smtClean="0">
              <a:solidFill>
                <a:schemeClr val="accent2"/>
              </a:solidFill>
            </a:endParaRPr>
          </a:p>
          <a:p>
            <a:r>
              <a:rPr lang="en-US" b="1" dirty="0">
                <a:solidFill>
                  <a:schemeClr val="accent2"/>
                </a:solidFill>
              </a:rPr>
              <a:t>My </a:t>
            </a:r>
            <a:r>
              <a:rPr lang="en-US" b="1" dirty="0" smtClean="0">
                <a:solidFill>
                  <a:schemeClr val="accent2"/>
                </a:solidFill>
              </a:rPr>
              <a:t>equity </a:t>
            </a:r>
            <a:r>
              <a:rPr lang="en-US" b="1" dirty="0">
                <a:solidFill>
                  <a:schemeClr val="accent2"/>
                </a:solidFill>
              </a:rPr>
              <a:t>consciousness </a:t>
            </a:r>
            <a:r>
              <a:rPr lang="en-US" b="1" dirty="0" smtClean="0">
                <a:solidFill>
                  <a:schemeClr val="accent2"/>
                </a:solidFill>
              </a:rPr>
              <a:t>has </a:t>
            </a:r>
            <a:r>
              <a:rPr lang="en-US" b="1" dirty="0">
                <a:solidFill>
                  <a:schemeClr val="accent2"/>
                </a:solidFill>
              </a:rPr>
              <a:t>increased </a:t>
            </a:r>
            <a:r>
              <a:rPr lang="en-US" b="1" dirty="0" smtClean="0">
                <a:solidFill>
                  <a:schemeClr val="accent2"/>
                </a:solidFill>
              </a:rPr>
              <a:t>by completing the equity audit. Gathering and analyzing data to discuss and draw conclusions allowed me to truly see the need for authentic equity consciousness in schools.  As an aspiring leader, this </a:t>
            </a:r>
            <a:r>
              <a:rPr lang="en-US" b="1" dirty="0">
                <a:solidFill>
                  <a:schemeClr val="accent2"/>
                </a:solidFill>
              </a:rPr>
              <a:t>equity audit </a:t>
            </a:r>
            <a:r>
              <a:rPr lang="en-US" b="1" dirty="0" smtClean="0">
                <a:solidFill>
                  <a:schemeClr val="accent2"/>
                </a:solidFill>
              </a:rPr>
              <a:t>leaves </a:t>
            </a:r>
            <a:r>
              <a:rPr lang="en-US" b="1" dirty="0">
                <a:solidFill>
                  <a:schemeClr val="accent2"/>
                </a:solidFill>
              </a:rPr>
              <a:t>me with the responsibility to figure out experiences for </a:t>
            </a:r>
            <a:r>
              <a:rPr lang="en-US" b="1" dirty="0" smtClean="0">
                <a:solidFill>
                  <a:schemeClr val="accent2"/>
                </a:solidFill>
              </a:rPr>
              <a:t>ALL teachers and staff that serve students meaningful ways to </a:t>
            </a:r>
            <a:r>
              <a:rPr lang="en-US" b="1" dirty="0">
                <a:solidFill>
                  <a:schemeClr val="accent2"/>
                </a:solidFill>
              </a:rPr>
              <a:t>develop our </a:t>
            </a:r>
            <a:r>
              <a:rPr lang="en-US" b="1" dirty="0" smtClean="0">
                <a:solidFill>
                  <a:schemeClr val="accent2"/>
                </a:solidFill>
              </a:rPr>
              <a:t>school’s equity consciousness (</a:t>
            </a:r>
            <a:r>
              <a:rPr lang="en-US" b="1" dirty="0" err="1" smtClean="0">
                <a:solidFill>
                  <a:schemeClr val="accent2"/>
                </a:solidFill>
              </a:rPr>
              <a:t>Skrla</a:t>
            </a:r>
            <a:r>
              <a:rPr lang="en-US" b="1" dirty="0">
                <a:solidFill>
                  <a:schemeClr val="accent2"/>
                </a:solidFill>
              </a:rPr>
              <a:t>, </a:t>
            </a:r>
            <a:r>
              <a:rPr lang="en-US" b="1" dirty="0" smtClean="0">
                <a:solidFill>
                  <a:schemeClr val="accent2"/>
                </a:solidFill>
              </a:rPr>
              <a:t>et al., 2009).</a:t>
            </a:r>
          </a:p>
          <a:p>
            <a:endParaRPr lang="en-US" b="1" dirty="0">
              <a:solidFill>
                <a:schemeClr val="accent2"/>
              </a:solidFill>
            </a:endParaRPr>
          </a:p>
          <a:p>
            <a:pPr marL="342900" indent="-342900">
              <a:buFont typeface="+mj-lt"/>
              <a:buAutoNum type="arabicPeriod" startAt="2"/>
            </a:pPr>
            <a:r>
              <a:rPr lang="en-US" b="1" dirty="0">
                <a:solidFill>
                  <a:schemeClr val="accent2"/>
                </a:solidFill>
              </a:rPr>
              <a:t>What did you learn about yourself as an instructional leader</a:t>
            </a:r>
            <a:r>
              <a:rPr lang="en-US" b="1" dirty="0" smtClean="0">
                <a:solidFill>
                  <a:schemeClr val="accent2"/>
                </a:solidFill>
              </a:rPr>
              <a:t>?</a:t>
            </a:r>
          </a:p>
          <a:p>
            <a:endParaRPr lang="en-US" b="1" dirty="0">
              <a:solidFill>
                <a:schemeClr val="accent2"/>
              </a:solidFill>
            </a:endParaRPr>
          </a:p>
          <a:p>
            <a:r>
              <a:rPr lang="en-US" b="1" dirty="0" smtClean="0">
                <a:solidFill>
                  <a:schemeClr val="accent2"/>
                </a:solidFill>
              </a:rPr>
              <a:t>A </a:t>
            </a:r>
            <a:r>
              <a:rPr lang="en-US" b="1" dirty="0">
                <a:solidFill>
                  <a:schemeClr val="accent2"/>
                </a:solidFill>
              </a:rPr>
              <a:t>huge part of instructional leadership is </a:t>
            </a:r>
            <a:r>
              <a:rPr lang="en-US" b="1" dirty="0" smtClean="0">
                <a:solidFill>
                  <a:schemeClr val="accent2"/>
                </a:solidFill>
              </a:rPr>
              <a:t>modeling the desired attitudes and behaviors you want ALL staff to show. </a:t>
            </a:r>
            <a:r>
              <a:rPr lang="en-US" b="1" dirty="0">
                <a:solidFill>
                  <a:schemeClr val="accent2"/>
                </a:solidFill>
              </a:rPr>
              <a:t> </a:t>
            </a:r>
            <a:r>
              <a:rPr lang="en-US" b="1" dirty="0" smtClean="0">
                <a:solidFill>
                  <a:schemeClr val="accent2"/>
                </a:solidFill>
              </a:rPr>
              <a:t>By setting the tone and attitude of the building, staff will see and model the desired tone and attitude they see.  This modeling  </a:t>
            </a:r>
            <a:r>
              <a:rPr lang="en-US" b="1" dirty="0">
                <a:solidFill>
                  <a:schemeClr val="accent2"/>
                </a:solidFill>
              </a:rPr>
              <a:t>respectful and culturally responsive </a:t>
            </a:r>
            <a:r>
              <a:rPr lang="en-US" b="1" dirty="0" smtClean="0">
                <a:solidFill>
                  <a:schemeClr val="accent2"/>
                </a:solidFill>
              </a:rPr>
              <a:t>interactions, a caring </a:t>
            </a:r>
            <a:r>
              <a:rPr lang="en-US" b="1" dirty="0">
                <a:solidFill>
                  <a:schemeClr val="accent2"/>
                </a:solidFill>
              </a:rPr>
              <a:t>principal-teacher relationships, principal modeling respect and cultural responsiveness, skilled mentor-teacher modeling respect and  cultural </a:t>
            </a:r>
            <a:r>
              <a:rPr lang="en-US" b="1" dirty="0" smtClean="0">
                <a:solidFill>
                  <a:schemeClr val="accent2"/>
                </a:solidFill>
              </a:rPr>
              <a:t>responsiveness, schools will flourish (</a:t>
            </a:r>
            <a:r>
              <a:rPr lang="en-US" b="1" dirty="0" err="1">
                <a:solidFill>
                  <a:schemeClr val="accent2"/>
                </a:solidFill>
              </a:rPr>
              <a:t>Skrla</a:t>
            </a:r>
            <a:r>
              <a:rPr lang="en-US" b="1" dirty="0">
                <a:solidFill>
                  <a:schemeClr val="accent2"/>
                </a:solidFill>
              </a:rPr>
              <a:t>, </a:t>
            </a:r>
            <a:r>
              <a:rPr lang="en-US" b="1" dirty="0" smtClean="0">
                <a:solidFill>
                  <a:schemeClr val="accent2"/>
                </a:solidFill>
              </a:rPr>
              <a:t>et al., 2009)</a:t>
            </a:r>
            <a:endParaRPr lang="en-US" b="1" dirty="0">
              <a:solidFill>
                <a:schemeClr val="accent2"/>
              </a:solidFill>
            </a:endParaRPr>
          </a:p>
          <a:p>
            <a:r>
              <a:rPr lang="en-US" dirty="0"/>
              <a:t/>
            </a:r>
            <a:br>
              <a:rPr lang="en-US" dirty="0"/>
            </a:br>
            <a:endParaRPr lang="en-US" b="1" dirty="0">
              <a:solidFill>
                <a:schemeClr val="accent2"/>
              </a:solidFill>
            </a:endParaRPr>
          </a:p>
        </p:txBody>
      </p:sp>
    </p:spTree>
    <p:extLst>
      <p:ext uri="{BB962C8B-B14F-4D97-AF65-F5344CB8AC3E}">
        <p14:creationId xmlns:p14="http://schemas.microsoft.com/office/powerpoint/2010/main" val="3856373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431800" y="375841"/>
            <a:ext cx="7531100" cy="6463308"/>
          </a:xfrm>
          <a:prstGeom prst="rect">
            <a:avLst/>
          </a:prstGeom>
        </p:spPr>
        <p:txBody>
          <a:bodyPr wrap="square">
            <a:spAutoFit/>
          </a:bodyPr>
          <a:lstStyle/>
          <a:p>
            <a:pPr marL="342900" indent="-342900">
              <a:buFont typeface="+mj-lt"/>
              <a:buAutoNum type="arabicPeriod" startAt="3"/>
            </a:pPr>
            <a:r>
              <a:rPr lang="en-US" b="1" dirty="0">
                <a:solidFill>
                  <a:schemeClr val="accent2"/>
                </a:solidFill>
              </a:rPr>
              <a:t>What did you learn about yourself as a leader for social justice and equity in relation to those you serve</a:t>
            </a:r>
            <a:r>
              <a:rPr lang="en-US" b="1" dirty="0" smtClean="0">
                <a:solidFill>
                  <a:schemeClr val="accent2"/>
                </a:solidFill>
              </a:rPr>
              <a:t>?</a:t>
            </a:r>
          </a:p>
          <a:p>
            <a:endParaRPr lang="en-US" b="1" dirty="0" smtClean="0">
              <a:solidFill>
                <a:schemeClr val="accent2"/>
              </a:solidFill>
            </a:endParaRPr>
          </a:p>
          <a:p>
            <a:r>
              <a:rPr lang="en-US" b="1" dirty="0" smtClean="0">
                <a:solidFill>
                  <a:schemeClr val="accent2"/>
                </a:solidFill>
              </a:rPr>
              <a:t>I </a:t>
            </a:r>
            <a:r>
              <a:rPr lang="en-US" b="1" dirty="0">
                <a:solidFill>
                  <a:schemeClr val="accent2"/>
                </a:solidFill>
              </a:rPr>
              <a:t>learned that as a leader for social justice, I need to be a persistent advocate for </a:t>
            </a:r>
            <a:r>
              <a:rPr lang="en-US" b="1" dirty="0" smtClean="0">
                <a:solidFill>
                  <a:schemeClr val="accent2"/>
                </a:solidFill>
              </a:rPr>
              <a:t>ALL </a:t>
            </a:r>
            <a:r>
              <a:rPr lang="en-US" b="1" dirty="0">
                <a:solidFill>
                  <a:schemeClr val="accent2"/>
                </a:solidFill>
              </a:rPr>
              <a:t>my students.  I learned that this change will not occur overnight or without uncomfortable conversations.  The data showed a need for some uncomfortable conversations about </a:t>
            </a:r>
            <a:r>
              <a:rPr lang="en-US" b="1" dirty="0" smtClean="0">
                <a:solidFill>
                  <a:schemeClr val="accent2"/>
                </a:solidFill>
              </a:rPr>
              <a:t>teacher equity, programmatic, especially discipline, and student achievement.  I have to be the voice that starts the change.  As </a:t>
            </a:r>
            <a:r>
              <a:rPr lang="en-US" b="1" dirty="0" err="1" smtClean="0">
                <a:solidFill>
                  <a:schemeClr val="accent2"/>
                </a:solidFill>
              </a:rPr>
              <a:t>Skrla</a:t>
            </a:r>
            <a:r>
              <a:rPr lang="en-US" b="1" dirty="0" smtClean="0">
                <a:solidFill>
                  <a:schemeClr val="accent2"/>
                </a:solidFill>
              </a:rPr>
              <a:t> et al. (2009) said, “There </a:t>
            </a:r>
            <a:r>
              <a:rPr lang="en-US" b="1" dirty="0">
                <a:solidFill>
                  <a:schemeClr val="accent2"/>
                </a:solidFill>
              </a:rPr>
              <a:t>are easily hundreds of different ideas, but the main point is to start with your assets and build them up.” </a:t>
            </a:r>
            <a:r>
              <a:rPr lang="en-US" b="1" dirty="0" smtClean="0">
                <a:solidFill>
                  <a:schemeClr val="accent2"/>
                </a:solidFill>
              </a:rPr>
              <a:t>(p.77)</a:t>
            </a:r>
          </a:p>
          <a:p>
            <a:endParaRPr lang="en-US" b="1" dirty="0">
              <a:solidFill>
                <a:schemeClr val="accent2"/>
              </a:solidFill>
            </a:endParaRPr>
          </a:p>
          <a:p>
            <a:pPr marL="342900" indent="-342900" fontAlgn="base">
              <a:buFont typeface="+mj-lt"/>
              <a:buAutoNum type="arabicPeriod" startAt="4"/>
            </a:pPr>
            <a:r>
              <a:rPr lang="en-US" b="1" dirty="0" smtClean="0">
                <a:solidFill>
                  <a:schemeClr val="accent2"/>
                </a:solidFill>
              </a:rPr>
              <a:t>What </a:t>
            </a:r>
            <a:r>
              <a:rPr lang="en-US" b="1" dirty="0">
                <a:solidFill>
                  <a:schemeClr val="accent2"/>
                </a:solidFill>
              </a:rPr>
              <a:t>did you learn about addressing issues of educational equity within your school?</a:t>
            </a:r>
          </a:p>
          <a:p>
            <a:r>
              <a:rPr lang="en-US" b="1" dirty="0">
                <a:solidFill>
                  <a:schemeClr val="accent2"/>
                </a:solidFill>
              </a:rPr>
              <a:t/>
            </a:r>
            <a:br>
              <a:rPr lang="en-US" b="1" dirty="0">
                <a:solidFill>
                  <a:schemeClr val="accent2"/>
                </a:solidFill>
              </a:rPr>
            </a:br>
            <a:r>
              <a:rPr lang="en-US" b="1" dirty="0" err="1" smtClean="0">
                <a:solidFill>
                  <a:schemeClr val="accent2"/>
                </a:solidFill>
              </a:rPr>
              <a:t>Skrla</a:t>
            </a:r>
            <a:r>
              <a:rPr lang="en-US" b="1" dirty="0" smtClean="0">
                <a:solidFill>
                  <a:schemeClr val="accent2"/>
                </a:solidFill>
              </a:rPr>
              <a:t> et al. (2009) best summed up what my experience was when discussing equity with fellow educators, “…understand </a:t>
            </a:r>
            <a:r>
              <a:rPr lang="en-US" b="1" dirty="0">
                <a:solidFill>
                  <a:schemeClr val="accent2"/>
                </a:solidFill>
              </a:rPr>
              <a:t>that many educators might want to argue that the inequities in these areas are somehow produced by nature or by society and that we educators can do little to change </a:t>
            </a:r>
            <a:r>
              <a:rPr lang="en-US" b="1" dirty="0" smtClean="0">
                <a:solidFill>
                  <a:schemeClr val="accent2"/>
                </a:solidFill>
              </a:rPr>
              <a:t>them.” (p. 46)  As a school, we will not be able to address the situation of inequity in our school until everyone takes ownership of the problem. </a:t>
            </a:r>
            <a:r>
              <a:rPr lang="en-US" b="1" dirty="0">
                <a:solidFill>
                  <a:schemeClr val="accent2"/>
                </a:solidFill>
              </a:rPr>
              <a:t> </a:t>
            </a:r>
            <a:endParaRPr lang="en-US" b="1" dirty="0">
              <a:solidFill>
                <a:schemeClr val="accent2"/>
              </a:solidFill>
            </a:endParaRPr>
          </a:p>
        </p:txBody>
      </p:sp>
    </p:spTree>
    <p:extLst>
      <p:ext uri="{BB962C8B-B14F-4D97-AF65-F5344CB8AC3E}">
        <p14:creationId xmlns:p14="http://schemas.microsoft.com/office/powerpoint/2010/main" val="26506852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431800" y="375841"/>
            <a:ext cx="7531100" cy="6986528"/>
          </a:xfrm>
          <a:prstGeom prst="rect">
            <a:avLst/>
          </a:prstGeom>
        </p:spPr>
        <p:txBody>
          <a:bodyPr wrap="square">
            <a:spAutoFit/>
          </a:bodyPr>
          <a:lstStyle/>
          <a:p>
            <a:pPr marL="342900" indent="-342900">
              <a:buFont typeface="+mj-lt"/>
              <a:buAutoNum type="arabicPeriod" startAt="5"/>
            </a:pPr>
            <a:r>
              <a:rPr lang="en-US" b="1" dirty="0">
                <a:solidFill>
                  <a:schemeClr val="accent2"/>
                </a:solidFill>
              </a:rPr>
              <a:t>What does it mean to speak truth to people about the reality of their lives?</a:t>
            </a:r>
            <a:endParaRPr lang="en-US" b="1" dirty="0" smtClean="0">
              <a:solidFill>
                <a:schemeClr val="accent2"/>
              </a:solidFill>
            </a:endParaRPr>
          </a:p>
          <a:p>
            <a:endParaRPr lang="en-US" sz="800" b="1" dirty="0" smtClean="0">
              <a:solidFill>
                <a:schemeClr val="accent2"/>
              </a:solidFill>
            </a:endParaRPr>
          </a:p>
          <a:p>
            <a:r>
              <a:rPr lang="en-US" b="1" dirty="0" smtClean="0">
                <a:solidFill>
                  <a:schemeClr val="accent2"/>
                </a:solidFill>
              </a:rPr>
              <a:t>This is one of the most difficult issues facing human beings now.  The thought of upsetting people by speaking the truth prevents most people from dealing with someone's upset.  Most people place either their ego or themselves in the way of speaking the truth instead of having courageous conservations  (</a:t>
            </a:r>
            <a:r>
              <a:rPr lang="en-US" b="1" dirty="0" err="1" smtClean="0">
                <a:solidFill>
                  <a:schemeClr val="accent2"/>
                </a:solidFill>
              </a:rPr>
              <a:t>Skrla</a:t>
            </a:r>
            <a:r>
              <a:rPr lang="en-US" b="1" dirty="0" smtClean="0">
                <a:solidFill>
                  <a:schemeClr val="accent2"/>
                </a:solidFill>
              </a:rPr>
              <a:t>, et al., 2009).  The </a:t>
            </a:r>
            <a:r>
              <a:rPr lang="en-US" b="1" dirty="0">
                <a:solidFill>
                  <a:schemeClr val="accent2"/>
                </a:solidFill>
              </a:rPr>
              <a:t>truth is that we </a:t>
            </a:r>
            <a:r>
              <a:rPr lang="en-US" b="1" dirty="0" smtClean="0">
                <a:solidFill>
                  <a:schemeClr val="accent2"/>
                </a:solidFill>
              </a:rPr>
              <a:t>continue to live </a:t>
            </a:r>
            <a:r>
              <a:rPr lang="en-US" b="1" dirty="0">
                <a:solidFill>
                  <a:schemeClr val="accent2"/>
                </a:solidFill>
              </a:rPr>
              <a:t>in </a:t>
            </a:r>
            <a:r>
              <a:rPr lang="en-US" b="1" dirty="0" smtClean="0">
                <a:solidFill>
                  <a:schemeClr val="accent2"/>
                </a:solidFill>
              </a:rPr>
              <a:t>an oppressive society.  We </a:t>
            </a:r>
            <a:r>
              <a:rPr lang="en-US" b="1" dirty="0">
                <a:solidFill>
                  <a:schemeClr val="accent2"/>
                </a:solidFill>
              </a:rPr>
              <a:t>are either the oppressor or the oppressed</a:t>
            </a:r>
            <a:r>
              <a:rPr lang="en-US" b="1" dirty="0" smtClean="0">
                <a:solidFill>
                  <a:schemeClr val="accent2"/>
                </a:solidFill>
              </a:rPr>
              <a:t>.  Many </a:t>
            </a:r>
            <a:r>
              <a:rPr lang="en-US" b="1" dirty="0">
                <a:solidFill>
                  <a:schemeClr val="accent2"/>
                </a:solidFill>
              </a:rPr>
              <a:t>are unaware of the deep systemic oppression and/or are comfortable with their position of privilege. </a:t>
            </a:r>
            <a:r>
              <a:rPr lang="en-US" b="1" dirty="0" smtClean="0">
                <a:solidFill>
                  <a:schemeClr val="accent2"/>
                </a:solidFill>
              </a:rPr>
              <a:t> This is evident with all the rhetoric being “spread” as truth from politicians wanting our vote.  They are the oppressors and the voters oppressed.  </a:t>
            </a:r>
          </a:p>
          <a:p>
            <a:endParaRPr lang="en-US" b="1" dirty="0">
              <a:solidFill>
                <a:schemeClr val="accent2"/>
              </a:solidFill>
            </a:endParaRPr>
          </a:p>
          <a:p>
            <a:pPr marL="342900" indent="-342900" fontAlgn="base">
              <a:buFont typeface="+mj-lt"/>
              <a:buAutoNum type="arabicPeriod" startAt="6"/>
            </a:pPr>
            <a:r>
              <a:rPr lang="en-US" b="1" dirty="0">
                <a:solidFill>
                  <a:schemeClr val="accent2"/>
                </a:solidFill>
              </a:rPr>
              <a:t>To what extent can this equity team equip school community members to resist oppressive practices/policies?</a:t>
            </a:r>
          </a:p>
          <a:p>
            <a:endParaRPr lang="en-US" sz="800" b="1" dirty="0" smtClean="0">
              <a:solidFill>
                <a:schemeClr val="accent2"/>
              </a:solidFill>
            </a:endParaRPr>
          </a:p>
          <a:p>
            <a:r>
              <a:rPr lang="en-US" b="1" dirty="0" smtClean="0">
                <a:solidFill>
                  <a:schemeClr val="accent2"/>
                </a:solidFill>
              </a:rPr>
              <a:t>The </a:t>
            </a:r>
            <a:r>
              <a:rPr lang="en-US" b="1" dirty="0">
                <a:solidFill>
                  <a:schemeClr val="accent2"/>
                </a:solidFill>
              </a:rPr>
              <a:t>equity audit team now has data to support claims about the inequities in the </a:t>
            </a:r>
            <a:r>
              <a:rPr lang="en-US" b="1" dirty="0" smtClean="0">
                <a:solidFill>
                  <a:schemeClr val="accent2"/>
                </a:solidFill>
              </a:rPr>
              <a:t>school.  Further discussion are needed with colleagues</a:t>
            </a:r>
            <a:r>
              <a:rPr lang="en-US" b="1" dirty="0">
                <a:solidFill>
                  <a:schemeClr val="accent2"/>
                </a:solidFill>
              </a:rPr>
              <a:t>. </a:t>
            </a:r>
            <a:r>
              <a:rPr lang="en-US" b="1" dirty="0" smtClean="0">
                <a:solidFill>
                  <a:schemeClr val="accent2"/>
                </a:solidFill>
              </a:rPr>
              <a:t> Since teacher equity and programmatic equity equal student achievement, the data proves the need to move to a more equitable school. </a:t>
            </a:r>
            <a:endParaRPr lang="en-US" b="1" dirty="0">
              <a:solidFill>
                <a:schemeClr val="accent2"/>
              </a:solidFill>
            </a:endParaRPr>
          </a:p>
          <a:p>
            <a:pPr fontAlgn="base"/>
            <a:r>
              <a:rPr lang="en-US" b="1" dirty="0">
                <a:solidFill>
                  <a:schemeClr val="accent2"/>
                </a:solidFill>
              </a:rPr>
              <a:t/>
            </a:r>
            <a:br>
              <a:rPr lang="en-US" b="1" dirty="0">
                <a:solidFill>
                  <a:schemeClr val="accent2"/>
                </a:solidFill>
              </a:rPr>
            </a:br>
            <a:r>
              <a:rPr lang="en-US" dirty="0"/>
              <a:t/>
            </a:r>
            <a:br>
              <a:rPr lang="en-US" dirty="0"/>
            </a:br>
            <a:endParaRPr lang="en-US" b="1" dirty="0">
              <a:solidFill>
                <a:schemeClr val="accent2"/>
              </a:solidFill>
            </a:endParaRPr>
          </a:p>
        </p:txBody>
      </p:sp>
    </p:spTree>
    <p:extLst>
      <p:ext uri="{BB962C8B-B14F-4D97-AF65-F5344CB8AC3E}">
        <p14:creationId xmlns:p14="http://schemas.microsoft.com/office/powerpoint/2010/main" val="811477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511629"/>
            <a:ext cx="3642360" cy="1737360"/>
          </a:xfrm>
        </p:spPr>
        <p:txBody>
          <a:bodyPr>
            <a:noAutofit/>
          </a:bodyPr>
          <a:lstStyle/>
          <a:p>
            <a:r>
              <a:rPr lang="en-US" sz="4400" b="0" dirty="0" smtClean="0"/>
              <a:t>Components of an Equity Audit</a:t>
            </a:r>
            <a:r>
              <a:rPr lang="en-US" sz="4400" b="0" dirty="0">
                <a:latin typeface="BulletHolz" panose="020B0600000000000000" pitchFamily="34" charset="0"/>
              </a:rPr>
              <a:t>.</a:t>
            </a:r>
            <a:endParaRPr lang="en-US" sz="4400" b="0" dirty="0"/>
          </a:p>
        </p:txBody>
      </p:sp>
      <p:sp>
        <p:nvSpPr>
          <p:cNvPr id="7" name="Picture Placeholder 6"/>
          <p:cNvSpPr>
            <a:spLocks noGrp="1"/>
          </p:cNvSpPr>
          <p:nvPr>
            <p:ph type="pic" idx="1"/>
          </p:nvPr>
        </p:nvSpPr>
        <p:spPr/>
      </p:sp>
      <p:sp>
        <p:nvSpPr>
          <p:cNvPr id="3" name="Text Placeholder 2"/>
          <p:cNvSpPr>
            <a:spLocks noGrp="1"/>
          </p:cNvSpPr>
          <p:nvPr>
            <p:ph type="body" sz="half" idx="2"/>
          </p:nvPr>
        </p:nvSpPr>
        <p:spPr>
          <a:xfrm>
            <a:off x="246743" y="1085097"/>
            <a:ext cx="8026400" cy="5239656"/>
          </a:xfrm>
        </p:spPr>
        <p:txBody>
          <a:bodyPr>
            <a:noAutofit/>
          </a:bodyPr>
          <a:lstStyle/>
          <a:p>
            <a:pPr>
              <a:lnSpc>
                <a:spcPct val="150000"/>
              </a:lnSpc>
              <a:spcBef>
                <a:spcPts val="0"/>
              </a:spcBef>
            </a:pPr>
            <a:r>
              <a:rPr lang="en-US" sz="5400" dirty="0" smtClean="0">
                <a:latin typeface="BulletHolz" panose="020B0600000000000000" pitchFamily="34" charset="0"/>
              </a:rPr>
              <a:t>.</a:t>
            </a:r>
            <a:r>
              <a:rPr lang="en-US" sz="4800" b="1" dirty="0" smtClean="0"/>
              <a:t>Teacher Equity</a:t>
            </a:r>
            <a:endParaRPr lang="en-US" sz="4800" b="1" dirty="0"/>
          </a:p>
          <a:p>
            <a:pPr>
              <a:lnSpc>
                <a:spcPct val="150000"/>
              </a:lnSpc>
              <a:spcBef>
                <a:spcPts val="0"/>
              </a:spcBef>
            </a:pPr>
            <a:r>
              <a:rPr lang="en-US" sz="5400" dirty="0" smtClean="0">
                <a:latin typeface="BulletHolz" panose="020B0600000000000000" pitchFamily="34" charset="0"/>
              </a:rPr>
              <a:t>.</a:t>
            </a:r>
            <a:r>
              <a:rPr lang="en-US" sz="4800" b="1" dirty="0" smtClean="0"/>
              <a:t>Programmatic </a:t>
            </a:r>
            <a:r>
              <a:rPr lang="en-US" sz="4800" b="1" dirty="0"/>
              <a:t>Equity</a:t>
            </a:r>
          </a:p>
          <a:p>
            <a:pPr>
              <a:lnSpc>
                <a:spcPct val="150000"/>
              </a:lnSpc>
              <a:spcBef>
                <a:spcPts val="0"/>
              </a:spcBef>
            </a:pPr>
            <a:r>
              <a:rPr lang="en-US" sz="5400" dirty="0">
                <a:latin typeface="BulletHolz" panose="020B0600000000000000" pitchFamily="34" charset="0"/>
              </a:rPr>
              <a:t>.</a:t>
            </a:r>
            <a:r>
              <a:rPr lang="en-US" sz="4800" b="1" dirty="0" smtClean="0"/>
              <a:t>Achievement </a:t>
            </a:r>
            <a:r>
              <a:rPr lang="en-US" sz="4800" b="1" dirty="0"/>
              <a:t>Equity</a:t>
            </a:r>
          </a:p>
        </p:txBody>
      </p:sp>
    </p:spTree>
    <p:extLst>
      <p:ext uri="{BB962C8B-B14F-4D97-AF65-F5344CB8AC3E}">
        <p14:creationId xmlns:p14="http://schemas.microsoft.com/office/powerpoint/2010/main" val="20541316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431800" y="375841"/>
            <a:ext cx="7531100" cy="3416320"/>
          </a:xfrm>
          <a:prstGeom prst="rect">
            <a:avLst/>
          </a:prstGeom>
        </p:spPr>
        <p:txBody>
          <a:bodyPr wrap="square">
            <a:spAutoFit/>
          </a:bodyPr>
          <a:lstStyle/>
          <a:p>
            <a:pPr marL="342900" indent="-342900" fontAlgn="base">
              <a:buFont typeface="+mj-lt"/>
              <a:buAutoNum type="arabicPeriod" startAt="7"/>
            </a:pPr>
            <a:r>
              <a:rPr lang="en-US" b="1" dirty="0">
                <a:solidFill>
                  <a:schemeClr val="accent2"/>
                </a:solidFill>
              </a:rPr>
              <a:t>To what extent does this equity action plan move school community members into action?</a:t>
            </a:r>
          </a:p>
          <a:p>
            <a:endParaRPr lang="en-US" b="1" dirty="0" smtClean="0">
              <a:solidFill>
                <a:schemeClr val="accent2"/>
              </a:solidFill>
            </a:endParaRPr>
          </a:p>
          <a:p>
            <a:r>
              <a:rPr lang="en-US" b="1" dirty="0" smtClean="0">
                <a:solidFill>
                  <a:schemeClr val="accent2"/>
                </a:solidFill>
              </a:rPr>
              <a:t>The </a:t>
            </a:r>
            <a:r>
              <a:rPr lang="en-US" b="1" dirty="0">
                <a:solidFill>
                  <a:schemeClr val="accent2"/>
                </a:solidFill>
              </a:rPr>
              <a:t>equity audit makes a case for the importance of the teacher’s role, “That the adults in schools are primarily responsible for student </a:t>
            </a:r>
            <a:r>
              <a:rPr lang="en-US" b="1" dirty="0" smtClean="0">
                <a:solidFill>
                  <a:schemeClr val="accent2"/>
                </a:solidFill>
              </a:rPr>
              <a:t>learning.” </a:t>
            </a:r>
            <a:r>
              <a:rPr lang="en-US" b="1" dirty="0">
                <a:solidFill>
                  <a:schemeClr val="accent2"/>
                </a:solidFill>
              </a:rPr>
              <a:t>(</a:t>
            </a:r>
            <a:r>
              <a:rPr lang="en-US" b="1" dirty="0" err="1">
                <a:solidFill>
                  <a:schemeClr val="accent2"/>
                </a:solidFill>
              </a:rPr>
              <a:t>Skrla</a:t>
            </a:r>
            <a:r>
              <a:rPr lang="en-US" b="1" dirty="0">
                <a:solidFill>
                  <a:schemeClr val="accent2"/>
                </a:solidFill>
              </a:rPr>
              <a:t>, </a:t>
            </a:r>
            <a:r>
              <a:rPr lang="en-US" b="1" dirty="0" smtClean="0">
                <a:solidFill>
                  <a:schemeClr val="accent2"/>
                </a:solidFill>
              </a:rPr>
              <a:t>et al., 2009)  As </a:t>
            </a:r>
            <a:r>
              <a:rPr lang="en-US" b="1" dirty="0" err="1" smtClean="0">
                <a:solidFill>
                  <a:schemeClr val="accent2"/>
                </a:solidFill>
              </a:rPr>
              <a:t>Skrla</a:t>
            </a:r>
            <a:r>
              <a:rPr lang="en-US" b="1" dirty="0" smtClean="0">
                <a:solidFill>
                  <a:schemeClr val="accent2"/>
                </a:solidFill>
              </a:rPr>
              <a:t> et al. (2009) stated, </a:t>
            </a:r>
            <a:r>
              <a:rPr lang="en-US" b="1" dirty="0">
                <a:solidFill>
                  <a:schemeClr val="accent2"/>
                </a:solidFill>
              </a:rPr>
              <a:t>“you need to keep reminding yourself what you focus is and keep communicating that </a:t>
            </a:r>
            <a:r>
              <a:rPr lang="en-US" b="1" dirty="0" smtClean="0">
                <a:solidFill>
                  <a:schemeClr val="accent2"/>
                </a:solidFill>
              </a:rPr>
              <a:t>focus.” (p.78) </a:t>
            </a:r>
            <a:r>
              <a:rPr lang="en-US" b="1" dirty="0">
                <a:solidFill>
                  <a:schemeClr val="accent2"/>
                </a:solidFill>
              </a:rPr>
              <a:t> This focus will be the key to action evolving out of the data collected in the audit.</a:t>
            </a:r>
            <a:endParaRPr lang="en-US" b="1" dirty="0">
              <a:solidFill>
                <a:schemeClr val="accent2"/>
              </a:solidFill>
            </a:endParaRPr>
          </a:p>
          <a:p>
            <a:r>
              <a:rPr lang="en-US" dirty="0"/>
              <a:t/>
            </a:r>
            <a:br>
              <a:rPr lang="en-US" dirty="0"/>
            </a:br>
            <a:r>
              <a:rPr lang="en-US" b="1" dirty="0">
                <a:solidFill>
                  <a:schemeClr val="accent2"/>
                </a:solidFill>
              </a:rPr>
              <a:t/>
            </a:r>
            <a:br>
              <a:rPr lang="en-US" b="1" dirty="0">
                <a:solidFill>
                  <a:schemeClr val="accent2"/>
                </a:solidFill>
              </a:rPr>
            </a:br>
            <a:endParaRPr lang="en-US" b="1" dirty="0">
              <a:solidFill>
                <a:schemeClr val="accent2"/>
              </a:solidFill>
            </a:endParaRPr>
          </a:p>
        </p:txBody>
      </p:sp>
    </p:spTree>
    <p:extLst>
      <p:ext uri="{BB962C8B-B14F-4D97-AF65-F5344CB8AC3E}">
        <p14:creationId xmlns:p14="http://schemas.microsoft.com/office/powerpoint/2010/main" val="34698458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Resources</a:t>
            </a:r>
            <a:r>
              <a:rPr lang="en-US" sz="4000" dirty="0" smtClean="0">
                <a:latin typeface="BulletHolz" panose="020B0600000000000000" pitchFamily="34" charset="0"/>
              </a:rPr>
              <a:t>.</a:t>
            </a:r>
            <a:endParaRPr lang="en-US" sz="40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sp>
        <p:nvSpPr>
          <p:cNvPr id="6" name="Text Placeholder 2"/>
          <p:cNvSpPr>
            <a:spLocks noGrp="1"/>
          </p:cNvSpPr>
          <p:nvPr>
            <p:ph type="body" sz="half" idx="2"/>
          </p:nvPr>
        </p:nvSpPr>
        <p:spPr>
          <a:xfrm>
            <a:off x="0" y="0"/>
            <a:ext cx="8458200" cy="6858000"/>
          </a:xfrm>
        </p:spPr>
        <p:txBody>
          <a:bodyPr>
            <a:noAutofit/>
          </a:bodyPr>
          <a:lstStyle/>
          <a:p>
            <a:pPr>
              <a:spcBef>
                <a:spcPts val="0"/>
              </a:spcBef>
              <a:spcAft>
                <a:spcPts val="800"/>
              </a:spcAft>
            </a:pPr>
            <a:r>
              <a:rPr lang="en-US" sz="2600" dirty="0" smtClean="0">
                <a:latin typeface="BulletHolz" panose="020B0600000000000000" pitchFamily="34" charset="0"/>
              </a:rPr>
              <a:t>.</a:t>
            </a:r>
            <a:r>
              <a:rPr lang="en-US" sz="2800" dirty="0" smtClean="0"/>
              <a:t> </a:t>
            </a:r>
            <a:r>
              <a:rPr lang="en-US" sz="2600" b="1" dirty="0" smtClean="0"/>
              <a:t>References</a:t>
            </a:r>
          </a:p>
          <a:p>
            <a:pPr>
              <a:spcBef>
                <a:spcPts val="0"/>
              </a:spcBef>
              <a:spcAft>
                <a:spcPts val="1200"/>
              </a:spcAft>
            </a:pPr>
            <a:r>
              <a:rPr lang="en-US" sz="1600" b="1" dirty="0" smtClean="0"/>
              <a:t>Browning-Wright</a:t>
            </a:r>
            <a:r>
              <a:rPr lang="en-US" sz="1600" b="1" dirty="0"/>
              <a:t>, D., Mayer, G.R., Cook, C.R., Crews, S.D., Gale, B., &amp; Wallace, M. </a:t>
            </a:r>
            <a:r>
              <a:rPr lang="en-US" sz="1600" b="1" dirty="0" smtClean="0"/>
              <a:t>	(</a:t>
            </a:r>
            <a:r>
              <a:rPr lang="en-US" sz="1600" b="1" dirty="0"/>
              <a:t>2007). Effects of training using the Behavior Support Plan Quality </a:t>
            </a:r>
            <a:r>
              <a:rPr lang="en-US" sz="1600" b="1" dirty="0" smtClean="0"/>
              <a:t>	Evaluation </a:t>
            </a:r>
            <a:r>
              <a:rPr lang="en-US" sz="1600" b="1" dirty="0"/>
              <a:t>Guide to improve positive behavior support plans. Education </a:t>
            </a:r>
            <a:r>
              <a:rPr lang="en-US" sz="1600" b="1" dirty="0" smtClean="0"/>
              <a:t>	and </a:t>
            </a:r>
            <a:r>
              <a:rPr lang="en-US" sz="1600" b="1" dirty="0"/>
              <a:t>Treatment of Children, 30, 89-106</a:t>
            </a:r>
            <a:r>
              <a:rPr lang="en-US" sz="1600" b="1" dirty="0" smtClean="0"/>
              <a:t>.</a:t>
            </a:r>
          </a:p>
          <a:p>
            <a:pPr>
              <a:spcBef>
                <a:spcPts val="0"/>
              </a:spcBef>
              <a:spcAft>
                <a:spcPts val="1200"/>
              </a:spcAft>
            </a:pPr>
            <a:r>
              <a:rPr lang="en-US" sz="1600" b="1" dirty="0" smtClean="0"/>
              <a:t>Cohen, M. (</a:t>
            </a:r>
            <a:r>
              <a:rPr lang="en-US" sz="1600" b="1" dirty="0" err="1" smtClean="0"/>
              <a:t>n.d.</a:t>
            </a:r>
            <a:r>
              <a:rPr lang="en-US" sz="1600" b="1" dirty="0" smtClean="0"/>
              <a:t>) A tradition of Excellence. ASCD Express. Retrieved November 2015, 	from Educational Leaders: http//ww.ascd.org/</a:t>
            </a:r>
            <a:r>
              <a:rPr lang="en-US" sz="1600" b="1" dirty="0" err="1" smtClean="0"/>
              <a:t>ascd</a:t>
            </a:r>
            <a:r>
              <a:rPr lang="en-US" sz="1600" b="1" dirty="0" smtClean="0"/>
              <a:t>-express/vol5/501-	</a:t>
            </a:r>
            <a:r>
              <a:rPr lang="en-US" sz="1600" b="1" dirty="0" err="1" smtClean="0"/>
              <a:t>cohen.aspex</a:t>
            </a:r>
            <a:endParaRPr lang="en-US" sz="1600" b="1" dirty="0" smtClean="0"/>
          </a:p>
          <a:p>
            <a:pPr>
              <a:spcBef>
                <a:spcPts val="0"/>
              </a:spcBef>
              <a:spcAft>
                <a:spcPts val="1200"/>
              </a:spcAft>
            </a:pPr>
            <a:r>
              <a:rPr lang="en-US" sz="1600" b="1" dirty="0" err="1" smtClean="0"/>
              <a:t>Feinman-Nemser</a:t>
            </a:r>
            <a:r>
              <a:rPr lang="en-US" sz="1600" b="1" dirty="0" smtClean="0"/>
              <a:t>, S., Carver, C., </a:t>
            </a:r>
            <a:r>
              <a:rPr lang="en-US" sz="1600" b="1" dirty="0" err="1" smtClean="0"/>
              <a:t>Schwille</a:t>
            </a:r>
            <a:r>
              <a:rPr lang="en-US" sz="1600" b="1" dirty="0" smtClean="0"/>
              <a:t>, S., </a:t>
            </a:r>
            <a:r>
              <a:rPr lang="en-US" sz="1600" b="1" dirty="0" err="1" smtClean="0"/>
              <a:t>Yusko</a:t>
            </a:r>
            <a:r>
              <a:rPr lang="en-US" sz="1600" b="1" dirty="0" smtClean="0"/>
              <a:t>, B, (1999). </a:t>
            </a:r>
            <a:r>
              <a:rPr lang="en-US" sz="1600" b="1" i="1" dirty="0" smtClean="0"/>
              <a:t>Beyond support: 	taking new teachers seriously as learners’</a:t>
            </a:r>
            <a:r>
              <a:rPr lang="en-US" sz="1600" b="1" dirty="0" smtClean="0"/>
              <a:t>, in </a:t>
            </a:r>
            <a:r>
              <a:rPr lang="en-US" sz="1600" b="1" dirty="0" err="1" smtClean="0"/>
              <a:t>Schere</a:t>
            </a:r>
            <a:r>
              <a:rPr lang="en-US" sz="1600" b="1" dirty="0" smtClean="0"/>
              <a:t>, M. (ed.), </a:t>
            </a:r>
            <a:r>
              <a:rPr lang="en-US" sz="1600" b="1" i="1" dirty="0" smtClean="0"/>
              <a:t>A Better 	Beginning: Supporting and Mentoring New Teachers, </a:t>
            </a:r>
            <a:r>
              <a:rPr lang="en-US" sz="1600" b="1" dirty="0" smtClean="0"/>
              <a:t>Alexandria, VA, 	Association for Supervision and Curriculum Development, pp.3-12.</a:t>
            </a:r>
          </a:p>
          <a:p>
            <a:pPr>
              <a:spcBef>
                <a:spcPts val="0"/>
              </a:spcBef>
              <a:spcAft>
                <a:spcPts val="1200"/>
              </a:spcAft>
            </a:pPr>
            <a:r>
              <a:rPr lang="en-US" sz="1600" b="1" dirty="0" smtClean="0"/>
              <a:t>Hawken, L., &amp; Horner R., (2003). Implementing a targeted group intervention within a 	schoolwide system of behavior support. </a:t>
            </a:r>
            <a:r>
              <a:rPr lang="en-US" sz="1600" b="1" i="1" dirty="0" smtClean="0"/>
              <a:t>Journal of Behavioral Education</a:t>
            </a:r>
            <a:r>
              <a:rPr lang="en-US" sz="1600" b="1" dirty="0" smtClean="0"/>
              <a:t>, 	12, 225-240.</a:t>
            </a:r>
          </a:p>
          <a:p>
            <a:pPr>
              <a:spcBef>
                <a:spcPts val="0"/>
              </a:spcBef>
              <a:spcAft>
                <a:spcPts val="1200"/>
              </a:spcAft>
            </a:pPr>
            <a:r>
              <a:rPr lang="en-US" sz="1600" b="1" dirty="0" err="1" smtClean="0"/>
              <a:t>Hawken,L</a:t>
            </a:r>
            <a:r>
              <a:rPr lang="en-US" sz="1600" b="1" dirty="0" smtClean="0"/>
              <a:t>., </a:t>
            </a:r>
            <a:r>
              <a:rPr lang="en-US" sz="1600" b="1" dirty="0" err="1" smtClean="0"/>
              <a:t>Pettersson</a:t>
            </a:r>
            <a:r>
              <a:rPr lang="en-US" sz="1600" b="1" dirty="0" smtClean="0"/>
              <a:t>, H., </a:t>
            </a:r>
            <a:r>
              <a:rPr lang="en-US" sz="1600" b="1" dirty="0" err="1" smtClean="0"/>
              <a:t>Mootz</a:t>
            </a:r>
            <a:r>
              <a:rPr lang="en-US" sz="1600" b="1" dirty="0" smtClean="0"/>
              <a:t>, J., &amp; Anderson, C., (2005). </a:t>
            </a:r>
            <a:r>
              <a:rPr lang="en-US" sz="1600" b="1" i="1" dirty="0" smtClean="0"/>
              <a:t>The behavioral 	education program: a check-in, check-out intervention for students at risk</a:t>
            </a:r>
            <a:r>
              <a:rPr lang="en-US" sz="1600" b="1" dirty="0" smtClean="0"/>
              <a:t>. 	New York, NY: Guilford Press.</a:t>
            </a:r>
          </a:p>
          <a:p>
            <a:pPr>
              <a:spcBef>
                <a:spcPts val="0"/>
              </a:spcBef>
              <a:spcAft>
                <a:spcPts val="800"/>
              </a:spcAft>
            </a:pPr>
            <a:r>
              <a:rPr lang="en-US" sz="1600" b="1" dirty="0" err="1" smtClean="0"/>
              <a:t>Moir</a:t>
            </a:r>
            <a:r>
              <a:rPr lang="en-US" sz="1600" b="1" dirty="0" smtClean="0"/>
              <a:t>, E. (1999). The stages of a teacher’s first year. In </a:t>
            </a:r>
            <a:r>
              <a:rPr lang="en-US" sz="1600" b="1" dirty="0" err="1" smtClean="0"/>
              <a:t>Sherer</a:t>
            </a:r>
            <a:r>
              <a:rPr lang="en-US" sz="1600" b="1" dirty="0" smtClean="0"/>
              <a:t>, M (Ed). </a:t>
            </a:r>
            <a:r>
              <a:rPr lang="en-US" sz="1600" b="1" i="1" dirty="0" smtClean="0"/>
              <a:t>Better 	Beginnings: Supporting and Mentoring New Teachers</a:t>
            </a:r>
            <a:r>
              <a:rPr lang="en-US" sz="1600" b="1" dirty="0" smtClean="0"/>
              <a:t>. Alexandria, VA, 	Association for Supervision and Curriculum Development, pp.19-23.</a:t>
            </a:r>
          </a:p>
        </p:txBody>
      </p:sp>
    </p:spTree>
    <p:extLst>
      <p:ext uri="{BB962C8B-B14F-4D97-AF65-F5344CB8AC3E}">
        <p14:creationId xmlns:p14="http://schemas.microsoft.com/office/powerpoint/2010/main" val="468982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Resources</a:t>
            </a:r>
            <a:r>
              <a:rPr lang="en-US" sz="4000" dirty="0" smtClean="0">
                <a:latin typeface="BulletHolz" panose="020B0600000000000000" pitchFamily="34" charset="0"/>
              </a:rPr>
              <a:t>.</a:t>
            </a:r>
            <a:endParaRPr lang="en-US" sz="40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sp>
        <p:nvSpPr>
          <p:cNvPr id="6" name="Text Placeholder 2"/>
          <p:cNvSpPr>
            <a:spLocks noGrp="1"/>
          </p:cNvSpPr>
          <p:nvPr>
            <p:ph type="body" sz="half" idx="2"/>
          </p:nvPr>
        </p:nvSpPr>
        <p:spPr>
          <a:xfrm>
            <a:off x="0" y="0"/>
            <a:ext cx="8458200" cy="6858000"/>
          </a:xfrm>
        </p:spPr>
        <p:txBody>
          <a:bodyPr>
            <a:noAutofit/>
          </a:bodyPr>
          <a:lstStyle/>
          <a:p>
            <a:pPr>
              <a:spcBef>
                <a:spcPts val="0"/>
              </a:spcBef>
              <a:spcAft>
                <a:spcPts val="800"/>
              </a:spcAft>
            </a:pPr>
            <a:r>
              <a:rPr lang="en-US" sz="2600" dirty="0" smtClean="0">
                <a:latin typeface="BulletHolz" panose="020B0600000000000000" pitchFamily="34" charset="0"/>
              </a:rPr>
              <a:t>.</a:t>
            </a:r>
            <a:r>
              <a:rPr lang="en-US" sz="2800" dirty="0"/>
              <a:t> </a:t>
            </a:r>
            <a:r>
              <a:rPr lang="en-US" sz="2600" b="1" dirty="0" smtClean="0"/>
              <a:t>References Continued</a:t>
            </a:r>
          </a:p>
          <a:p>
            <a:pPr>
              <a:spcBef>
                <a:spcPts val="0"/>
              </a:spcBef>
              <a:spcAft>
                <a:spcPts val="1200"/>
              </a:spcAft>
            </a:pPr>
            <a:r>
              <a:rPr lang="en-US" sz="1600" b="1" dirty="0" smtClean="0">
                <a:solidFill>
                  <a:schemeClr val="accent2"/>
                </a:solidFill>
              </a:rPr>
              <a:t>Ohio </a:t>
            </a:r>
            <a:r>
              <a:rPr lang="en-US" sz="1600" b="1" dirty="0">
                <a:solidFill>
                  <a:schemeClr val="accent2"/>
                </a:solidFill>
              </a:rPr>
              <a:t>Department of Education. (2015, October 15).  Retrieved from Ohio 	Department of Education: 	http://education.ohio.gov/Topics/Data/Accountability-Resources/Ohio-	Report-Cards/State-Local-Cards-and-Resources</a:t>
            </a:r>
          </a:p>
          <a:p>
            <a:pPr>
              <a:spcBef>
                <a:spcPts val="0"/>
              </a:spcBef>
              <a:spcAft>
                <a:spcPts val="1200"/>
              </a:spcAft>
            </a:pPr>
            <a:r>
              <a:rPr lang="en-US" sz="1600" b="1" dirty="0">
                <a:solidFill>
                  <a:schemeClr val="accent2"/>
                </a:solidFill>
              </a:rPr>
              <a:t>PBIS Positive Behavioral Interventions &amp; Supports. (2015, November 19). Retrieved 	from https://www.pbis.org/</a:t>
            </a:r>
          </a:p>
          <a:p>
            <a:pPr lvl="0">
              <a:spcBef>
                <a:spcPts val="0"/>
              </a:spcBef>
              <a:spcAft>
                <a:spcPts val="800"/>
              </a:spcAft>
            </a:pPr>
            <a:r>
              <a:rPr lang="en-US" sz="1600" b="1" dirty="0" err="1" smtClean="0">
                <a:solidFill>
                  <a:schemeClr val="accent2"/>
                </a:solidFill>
              </a:rPr>
              <a:t>Skrla</a:t>
            </a:r>
            <a:r>
              <a:rPr lang="en-US" sz="1600" b="1" dirty="0">
                <a:solidFill>
                  <a:schemeClr val="accent2"/>
                </a:solidFill>
              </a:rPr>
              <a:t>, L., McKenzie, L.B. &amp; </a:t>
            </a:r>
            <a:r>
              <a:rPr lang="en-US" sz="1600" b="1" dirty="0" err="1">
                <a:solidFill>
                  <a:schemeClr val="accent2"/>
                </a:solidFill>
              </a:rPr>
              <a:t>Scheurich</a:t>
            </a:r>
            <a:r>
              <a:rPr lang="en-US" sz="1600" b="1" dirty="0">
                <a:solidFill>
                  <a:schemeClr val="accent2"/>
                </a:solidFill>
              </a:rPr>
              <a:t>, J.J.(2009) </a:t>
            </a:r>
            <a:r>
              <a:rPr lang="en-US" sz="1600" b="1" i="1" dirty="0">
                <a:solidFill>
                  <a:schemeClr val="accent2"/>
                </a:solidFill>
              </a:rPr>
              <a:t>Using equity audits to create   	equitable and excellent schools</a:t>
            </a:r>
            <a:r>
              <a:rPr lang="en-US" sz="1600" b="1" dirty="0">
                <a:solidFill>
                  <a:schemeClr val="accent2"/>
                </a:solidFill>
              </a:rPr>
              <a:t>. Thousand Oaks, CA: Corwin Press</a:t>
            </a:r>
            <a:r>
              <a:rPr lang="en-US" sz="1600" b="1" dirty="0" smtClean="0">
                <a:solidFill>
                  <a:prstClr val="black"/>
                </a:solidFill>
              </a:rPr>
              <a:t>.</a:t>
            </a:r>
          </a:p>
          <a:p>
            <a:pPr>
              <a:spcBef>
                <a:spcPts val="0"/>
              </a:spcBef>
              <a:spcAft>
                <a:spcPts val="800"/>
              </a:spcAft>
            </a:pPr>
            <a:endParaRPr lang="en-US" sz="1600" b="1" dirty="0"/>
          </a:p>
        </p:txBody>
      </p:sp>
    </p:spTree>
    <p:extLst>
      <p:ext uri="{BB962C8B-B14F-4D97-AF65-F5344CB8AC3E}">
        <p14:creationId xmlns:p14="http://schemas.microsoft.com/office/powerpoint/2010/main" val="1689790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2</a:t>
            </a:r>
            <a:endParaRPr lang="en-US" dirty="0"/>
          </a:p>
        </p:txBody>
      </p:sp>
      <p:sp>
        <p:nvSpPr>
          <p:cNvPr id="5" name="Text Placeholder 4"/>
          <p:cNvSpPr>
            <a:spLocks noGrp="1"/>
          </p:cNvSpPr>
          <p:nvPr>
            <p:ph type="body" idx="1"/>
          </p:nvPr>
        </p:nvSpPr>
        <p:spPr/>
        <p:txBody>
          <a:bodyPr/>
          <a:lstStyle/>
          <a:p>
            <a:r>
              <a:rPr lang="en-US" b="1" dirty="0" smtClean="0">
                <a:solidFill>
                  <a:schemeClr val="accent2"/>
                </a:solidFill>
              </a:rPr>
              <a:t>Equity Audit Team Members</a:t>
            </a:r>
            <a:endParaRPr lang="en-US" b="1" dirty="0">
              <a:solidFill>
                <a:schemeClr val="accent2"/>
              </a:solidFill>
            </a:endParaRPr>
          </a:p>
        </p:txBody>
      </p:sp>
    </p:spTree>
    <p:extLst>
      <p:ext uri="{BB962C8B-B14F-4D97-AF65-F5344CB8AC3E}">
        <p14:creationId xmlns:p14="http://schemas.microsoft.com/office/powerpoint/2010/main" val="3650504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Equity Audit Team Members</a:t>
            </a:r>
            <a:r>
              <a:rPr lang="en-US" sz="4400" dirty="0" smtClean="0">
                <a:latin typeface="BulletHolz" panose="020B0600000000000000" pitchFamily="34" charset="0"/>
              </a:rPr>
              <a:t>.</a:t>
            </a:r>
            <a:endParaRPr lang="en-US" sz="4400" dirty="0"/>
          </a:p>
        </p:txBody>
      </p:sp>
      <p:sp>
        <p:nvSpPr>
          <p:cNvPr id="4" name="Picture Placeholder 3"/>
          <p:cNvSpPr>
            <a:spLocks noGrp="1"/>
          </p:cNvSpPr>
          <p:nvPr>
            <p:ph type="pic" idx="1"/>
          </p:nvPr>
        </p:nvSpPr>
        <p:spPr/>
      </p:sp>
      <p:sp>
        <p:nvSpPr>
          <p:cNvPr id="3" name="Text Placeholder 2"/>
          <p:cNvSpPr>
            <a:spLocks noGrp="1"/>
          </p:cNvSpPr>
          <p:nvPr>
            <p:ph type="body" sz="half" idx="2"/>
          </p:nvPr>
        </p:nvSpPr>
        <p:spPr/>
        <p:txBody>
          <a:bodyPr>
            <a:noAutofit/>
          </a:bodyPr>
          <a:lstStyle/>
          <a:p>
            <a:pPr>
              <a:lnSpc>
                <a:spcPct val="100000"/>
              </a:lnSpc>
            </a:pPr>
            <a:endParaRPr lang="en-US" sz="2800" b="1" dirty="0">
              <a:solidFill>
                <a:schemeClr val="accent1"/>
              </a:solidFill>
            </a:endParaRPr>
          </a:p>
        </p:txBody>
      </p:sp>
      <p:sp>
        <p:nvSpPr>
          <p:cNvPr id="5" name="Rectangle 4"/>
          <p:cNvSpPr/>
          <p:nvPr/>
        </p:nvSpPr>
        <p:spPr>
          <a:xfrm>
            <a:off x="283779" y="1213008"/>
            <a:ext cx="7851228" cy="4985980"/>
          </a:xfrm>
          <a:prstGeom prst="rect">
            <a:avLst/>
          </a:prstGeom>
        </p:spPr>
        <p:txBody>
          <a:bodyPr wrap="square">
            <a:spAutoFit/>
          </a:bodyPr>
          <a:lstStyle/>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Kyrstn </a:t>
            </a:r>
            <a:r>
              <a:rPr lang="en-US" b="1" dirty="0">
                <a:solidFill>
                  <a:schemeClr val="accent2"/>
                </a:solidFill>
              </a:rPr>
              <a:t>Was: Instructional Coach</a:t>
            </a:r>
          </a:p>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Stephanie </a:t>
            </a:r>
            <a:r>
              <a:rPr lang="en-US" b="1" dirty="0">
                <a:solidFill>
                  <a:schemeClr val="accent2"/>
                </a:solidFill>
              </a:rPr>
              <a:t>Davis: Principal</a:t>
            </a:r>
          </a:p>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Krissy Oeltjen</a:t>
            </a:r>
            <a:r>
              <a:rPr lang="en-US" b="1" dirty="0">
                <a:solidFill>
                  <a:schemeClr val="accent2"/>
                </a:solidFill>
              </a:rPr>
              <a:t>: School </a:t>
            </a:r>
            <a:r>
              <a:rPr lang="en-US" b="1" dirty="0" smtClean="0">
                <a:solidFill>
                  <a:schemeClr val="accent2"/>
                </a:solidFill>
              </a:rPr>
              <a:t>Counselor</a:t>
            </a:r>
          </a:p>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Brian Hill: School Psychologist</a:t>
            </a:r>
          </a:p>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Chris Gruska: Assistant Principal</a:t>
            </a:r>
          </a:p>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Kelly Rea: </a:t>
            </a:r>
            <a:r>
              <a:rPr lang="en-US" b="1" dirty="0" smtClean="0">
                <a:solidFill>
                  <a:schemeClr val="accent2"/>
                </a:solidFill>
              </a:rPr>
              <a:t>Intervention </a:t>
            </a:r>
            <a:r>
              <a:rPr lang="en-US" b="1" dirty="0" smtClean="0">
                <a:solidFill>
                  <a:schemeClr val="accent2"/>
                </a:solidFill>
              </a:rPr>
              <a:t>Specialist: 2</a:t>
            </a:r>
            <a:r>
              <a:rPr lang="en-US" b="1" baseline="30000" dirty="0" smtClean="0">
                <a:solidFill>
                  <a:schemeClr val="accent2"/>
                </a:solidFill>
              </a:rPr>
              <a:t>nd</a:t>
            </a:r>
            <a:r>
              <a:rPr lang="en-US" b="1" dirty="0" smtClean="0">
                <a:solidFill>
                  <a:schemeClr val="accent2"/>
                </a:solidFill>
              </a:rPr>
              <a:t> </a:t>
            </a:r>
            <a:r>
              <a:rPr lang="en-US" b="1" dirty="0" smtClean="0">
                <a:solidFill>
                  <a:schemeClr val="accent2"/>
                </a:solidFill>
              </a:rPr>
              <a:t>Grade</a:t>
            </a:r>
          </a:p>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Kim Romanski: </a:t>
            </a:r>
            <a:r>
              <a:rPr lang="en-US" b="1" dirty="0">
                <a:solidFill>
                  <a:schemeClr val="accent2"/>
                </a:solidFill>
              </a:rPr>
              <a:t>Intervention </a:t>
            </a:r>
            <a:r>
              <a:rPr lang="en-US" b="1" dirty="0" smtClean="0">
                <a:solidFill>
                  <a:schemeClr val="accent2"/>
                </a:solidFill>
              </a:rPr>
              <a:t>Specialist: 2</a:t>
            </a:r>
            <a:r>
              <a:rPr lang="en-US" b="1" baseline="30000" dirty="0" smtClean="0">
                <a:solidFill>
                  <a:schemeClr val="accent2"/>
                </a:solidFill>
              </a:rPr>
              <a:t>nd</a:t>
            </a:r>
            <a:r>
              <a:rPr lang="en-US" b="1" dirty="0" smtClean="0">
                <a:solidFill>
                  <a:schemeClr val="accent2"/>
                </a:solidFill>
              </a:rPr>
              <a:t> </a:t>
            </a:r>
            <a:r>
              <a:rPr lang="en-US" b="1" dirty="0">
                <a:solidFill>
                  <a:schemeClr val="accent2"/>
                </a:solidFill>
              </a:rPr>
              <a:t>Grade</a:t>
            </a:r>
          </a:p>
          <a:p>
            <a:pPr>
              <a:lnSpc>
                <a:spcPct val="150000"/>
              </a:lnSpc>
            </a:pPr>
            <a:r>
              <a:rPr lang="en-US" dirty="0">
                <a:solidFill>
                  <a:schemeClr val="accent2"/>
                </a:solidFill>
                <a:latin typeface="BulletHolz" panose="020B0600000000000000" pitchFamily="34" charset="0"/>
              </a:rPr>
              <a:t>.</a:t>
            </a:r>
            <a:r>
              <a:rPr lang="en-US" b="1" dirty="0">
                <a:solidFill>
                  <a:schemeClr val="accent2"/>
                </a:solidFill>
              </a:rPr>
              <a:t>Alexander Matt: Intervention </a:t>
            </a:r>
            <a:r>
              <a:rPr lang="en-US" b="1" dirty="0" smtClean="0">
                <a:solidFill>
                  <a:schemeClr val="accent2"/>
                </a:solidFill>
              </a:rPr>
              <a:t>Specialist: 3</a:t>
            </a:r>
            <a:r>
              <a:rPr lang="en-US" b="1" baseline="30000" dirty="0" smtClean="0">
                <a:solidFill>
                  <a:schemeClr val="accent2"/>
                </a:solidFill>
              </a:rPr>
              <a:t>rd</a:t>
            </a:r>
            <a:r>
              <a:rPr lang="en-US" b="1" dirty="0" smtClean="0">
                <a:solidFill>
                  <a:schemeClr val="accent2"/>
                </a:solidFill>
              </a:rPr>
              <a:t> </a:t>
            </a:r>
            <a:r>
              <a:rPr lang="en-US" b="1" dirty="0" smtClean="0">
                <a:solidFill>
                  <a:schemeClr val="accent2"/>
                </a:solidFill>
              </a:rPr>
              <a:t>Grade</a:t>
            </a:r>
          </a:p>
          <a:p>
            <a:pPr>
              <a:lnSpc>
                <a:spcPct val="150000"/>
              </a:lnSpc>
            </a:pPr>
            <a:r>
              <a:rPr lang="en-US" dirty="0" smtClean="0">
                <a:solidFill>
                  <a:schemeClr val="accent2"/>
                </a:solidFill>
                <a:latin typeface="BulletHolz" panose="020B0600000000000000" pitchFamily="34" charset="0"/>
              </a:rPr>
              <a:t>.</a:t>
            </a:r>
            <a:r>
              <a:rPr lang="en-US" b="1" dirty="0" smtClean="0">
                <a:solidFill>
                  <a:schemeClr val="accent2"/>
                </a:solidFill>
              </a:rPr>
              <a:t>Melissa McGlone: Intervention </a:t>
            </a:r>
            <a:r>
              <a:rPr lang="en-US" b="1" dirty="0" smtClean="0">
                <a:solidFill>
                  <a:schemeClr val="accent2"/>
                </a:solidFill>
              </a:rPr>
              <a:t>Specialist: 3</a:t>
            </a:r>
            <a:r>
              <a:rPr lang="en-US" b="1" baseline="30000" dirty="0" smtClean="0">
                <a:solidFill>
                  <a:schemeClr val="accent2"/>
                </a:solidFill>
              </a:rPr>
              <a:t>rd</a:t>
            </a:r>
            <a:r>
              <a:rPr lang="en-US" b="1" dirty="0" smtClean="0">
                <a:solidFill>
                  <a:schemeClr val="accent2"/>
                </a:solidFill>
              </a:rPr>
              <a:t> </a:t>
            </a:r>
            <a:r>
              <a:rPr lang="en-US" b="1" dirty="0" smtClean="0">
                <a:solidFill>
                  <a:schemeClr val="accent2"/>
                </a:solidFill>
              </a:rPr>
              <a:t>Grade</a:t>
            </a:r>
            <a:endParaRPr lang="en-US" b="1" dirty="0">
              <a:solidFill>
                <a:schemeClr val="accent2"/>
              </a:solidFill>
              <a:latin typeface="BulletHolz" panose="020B0600000000000000" pitchFamily="34" charset="0"/>
            </a:endParaRPr>
          </a:p>
          <a:p>
            <a:pPr>
              <a:lnSpc>
                <a:spcPct val="150000"/>
              </a:lnSpc>
            </a:pPr>
            <a:r>
              <a:rPr lang="en-US" b="1" dirty="0" smtClean="0">
                <a:solidFill>
                  <a:schemeClr val="accent2"/>
                </a:solidFill>
                <a:latin typeface="BulletHolz" panose="020B0600000000000000" pitchFamily="34" charset="0"/>
              </a:rPr>
              <a:t>.</a:t>
            </a:r>
            <a:r>
              <a:rPr lang="en-US" b="1" dirty="0" smtClean="0">
                <a:solidFill>
                  <a:schemeClr val="accent2"/>
                </a:solidFill>
              </a:rPr>
              <a:t>Jennifer </a:t>
            </a:r>
            <a:r>
              <a:rPr lang="en-US" b="1" dirty="0">
                <a:solidFill>
                  <a:schemeClr val="accent2"/>
                </a:solidFill>
              </a:rPr>
              <a:t>Bechtel: Title 1 Reading Teacher</a:t>
            </a:r>
          </a:p>
          <a:p>
            <a:pPr>
              <a:lnSpc>
                <a:spcPct val="100000"/>
              </a:lnSpc>
            </a:pPr>
            <a:endParaRPr lang="en-US" sz="2400" b="1" dirty="0">
              <a:solidFill>
                <a:schemeClr val="accent2"/>
              </a:solidFill>
            </a:endParaRPr>
          </a:p>
          <a:p>
            <a:pPr>
              <a:lnSpc>
                <a:spcPct val="100000"/>
              </a:lnSpc>
            </a:pPr>
            <a:endParaRPr lang="en-US" sz="2400" b="1" dirty="0">
              <a:solidFill>
                <a:schemeClr val="accent2"/>
              </a:solidFill>
            </a:endParaRPr>
          </a:p>
        </p:txBody>
      </p:sp>
    </p:spTree>
    <p:extLst>
      <p:ext uri="{BB962C8B-B14F-4D97-AF65-F5344CB8AC3E}">
        <p14:creationId xmlns:p14="http://schemas.microsoft.com/office/powerpoint/2010/main" val="1258126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7">
      <a:majorFont>
        <a:latin typeface="28 Days Later"/>
        <a:ea typeface=""/>
        <a:cs typeface=""/>
      </a:majorFont>
      <a:minorFont>
        <a:latin typeface="Century Gothic"/>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15073</TotalTime>
  <Words>3622</Words>
  <Application>Microsoft Office PowerPoint</Application>
  <PresentationFormat>Custom</PresentationFormat>
  <Paragraphs>524</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Wood Type</vt:lpstr>
      <vt:lpstr>Equity audit. Bridges Learning Center</vt:lpstr>
      <vt:lpstr>Section 1</vt:lpstr>
      <vt:lpstr>Equity Audit.</vt:lpstr>
      <vt:lpstr>Equity Audit.</vt:lpstr>
      <vt:lpstr>Systemic Equity.</vt:lpstr>
      <vt:lpstr>Process.</vt:lpstr>
      <vt:lpstr>Components of an Equity Audit.</vt:lpstr>
      <vt:lpstr>Section 2</vt:lpstr>
      <vt:lpstr>Equity Audit Team Members.</vt:lpstr>
      <vt:lpstr>Equity Audit Team Members.</vt:lpstr>
      <vt:lpstr>Section 3 </vt:lpstr>
      <vt:lpstr>School and community understanding of  systemic equity</vt:lpstr>
      <vt:lpstr>Investigation.</vt:lpstr>
      <vt:lpstr>Section 4</vt:lpstr>
      <vt:lpstr>School Description</vt:lpstr>
      <vt:lpstr>School Stats.</vt:lpstr>
      <vt:lpstr>School Stats.</vt:lpstr>
      <vt:lpstr>School Stats.</vt:lpstr>
      <vt:lpstr>Section 5</vt:lpstr>
      <vt:lpstr>Teacher Equity.</vt:lpstr>
      <vt:lpstr>Teacher Equity.</vt:lpstr>
      <vt:lpstr>Teacher Equity.</vt:lpstr>
      <vt:lpstr>Teacher Equity.</vt:lpstr>
      <vt:lpstr>Teacher Equity.</vt:lpstr>
      <vt:lpstr>Teacher Equity.</vt:lpstr>
      <vt:lpstr>Teacher Equity.</vt:lpstr>
      <vt:lpstr>Section 6</vt:lpstr>
      <vt:lpstr>Programmatic Equity.</vt:lpstr>
      <vt:lpstr>Programmatic Equity.</vt:lpstr>
      <vt:lpstr>Programmatic equity.</vt:lpstr>
      <vt:lpstr>Programmatic Equity.</vt:lpstr>
      <vt:lpstr>Programmatic equity.</vt:lpstr>
      <vt:lpstr>Programmatic equity.</vt:lpstr>
      <vt:lpstr>Programmatic equity.</vt:lpstr>
      <vt:lpstr>Programmatic equity.</vt:lpstr>
      <vt:lpstr>Programmatic equity.</vt:lpstr>
      <vt:lpstr>Programmatic equity.</vt:lpstr>
      <vt:lpstr>Programmatic Equity.</vt:lpstr>
      <vt:lpstr>Section 7</vt:lpstr>
      <vt:lpstr>PowerPoint Presentation</vt:lpstr>
      <vt:lpstr>Achievement Equity.</vt:lpstr>
      <vt:lpstr>Achievement Equity.</vt:lpstr>
      <vt:lpstr>Section 8</vt:lpstr>
      <vt:lpstr>Discussions about equity.</vt:lpstr>
      <vt:lpstr>Discussions about equity.</vt:lpstr>
      <vt:lpstr>Discussions about equity.</vt:lpstr>
      <vt:lpstr>Section 9</vt:lpstr>
      <vt:lpstr>PowerPoint Presentation</vt:lpstr>
      <vt:lpstr>PowerPoint Presentation</vt:lpstr>
      <vt:lpstr>PowerPoint Presentation</vt:lpstr>
      <vt:lpstr>Section 10</vt:lpstr>
      <vt:lpstr>PowerPoint Presentation</vt:lpstr>
      <vt:lpstr>PowerPoint Presentation</vt:lpstr>
      <vt:lpstr>PowerPoint Presentation</vt:lpstr>
      <vt:lpstr>PowerPoint Presentation</vt:lpstr>
      <vt:lpstr>PowerPoint Presentation</vt:lpstr>
      <vt:lpstr>Section 11</vt:lpstr>
      <vt:lpstr>PowerPoint Presentation</vt:lpstr>
      <vt:lpstr>3 year Plan.</vt:lpstr>
      <vt:lpstr>3 year Plan.</vt:lpstr>
      <vt:lpstr>3 year Plan.</vt:lpstr>
      <vt:lpstr>Documentation of Presentation.</vt:lpstr>
      <vt:lpstr>Documentation of Presentation.</vt:lpstr>
      <vt:lpstr>Section 12</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 Kyrstn</dc:creator>
  <cp:lastModifiedBy>APS</cp:lastModifiedBy>
  <cp:revision>229</cp:revision>
  <cp:lastPrinted>2015-11-24T15:09:27Z</cp:lastPrinted>
  <dcterms:created xsi:type="dcterms:W3CDTF">2014-09-12T02:14:24Z</dcterms:created>
  <dcterms:modified xsi:type="dcterms:W3CDTF">2015-11-25T01:02:25Z</dcterms:modified>
</cp:coreProperties>
</file>